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4.xml" ContentType="application/vnd.openxmlformats-officedocument.presentationml.tags+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7"/>
  </p:notesMasterIdLst>
  <p:sldIdLst>
    <p:sldId id="469" r:id="rId2"/>
    <p:sldId id="472" r:id="rId3"/>
    <p:sldId id="429" r:id="rId4"/>
    <p:sldId id="430" r:id="rId5"/>
    <p:sldId id="290" r:id="rId6"/>
    <p:sldId id="293" r:id="rId7"/>
    <p:sldId id="423" r:id="rId8"/>
    <p:sldId id="424" r:id="rId9"/>
    <p:sldId id="470" r:id="rId10"/>
    <p:sldId id="471" r:id="rId11"/>
    <p:sldId id="304" r:id="rId12"/>
    <p:sldId id="305" r:id="rId13"/>
    <p:sldId id="312" r:id="rId14"/>
    <p:sldId id="314" r:id="rId15"/>
    <p:sldId id="315" r:id="rId16"/>
    <p:sldId id="317" r:id="rId17"/>
    <p:sldId id="431" r:id="rId18"/>
    <p:sldId id="318" r:id="rId19"/>
    <p:sldId id="320" r:id="rId20"/>
    <p:sldId id="319" r:id="rId21"/>
    <p:sldId id="427" r:id="rId22"/>
    <p:sldId id="428" r:id="rId23"/>
    <p:sldId id="330" r:id="rId24"/>
    <p:sldId id="321" r:id="rId25"/>
    <p:sldId id="322" r:id="rId26"/>
    <p:sldId id="323" r:id="rId27"/>
    <p:sldId id="324" r:id="rId28"/>
    <p:sldId id="325" r:id="rId29"/>
    <p:sldId id="425" r:id="rId30"/>
    <p:sldId id="421" r:id="rId31"/>
    <p:sldId id="426" r:id="rId32"/>
    <p:sldId id="432" r:id="rId33"/>
    <p:sldId id="328" r:id="rId34"/>
    <p:sldId id="329" r:id="rId35"/>
    <p:sldId id="435" r:id="rId36"/>
    <p:sldId id="332" r:id="rId37"/>
    <p:sldId id="433" r:id="rId38"/>
    <p:sldId id="436" r:id="rId39"/>
    <p:sldId id="335" r:id="rId40"/>
    <p:sldId id="438" r:id="rId41"/>
    <p:sldId id="439" r:id="rId42"/>
    <p:sldId id="396" r:id="rId43"/>
    <p:sldId id="397" r:id="rId44"/>
    <p:sldId id="440" r:id="rId45"/>
    <p:sldId id="398" r:id="rId46"/>
    <p:sldId id="403" r:id="rId47"/>
    <p:sldId id="405" r:id="rId48"/>
    <p:sldId id="406" r:id="rId49"/>
    <p:sldId id="399" r:id="rId50"/>
    <p:sldId id="444" r:id="rId51"/>
    <p:sldId id="445" r:id="rId52"/>
    <p:sldId id="400" r:id="rId53"/>
    <p:sldId id="446" r:id="rId54"/>
    <p:sldId id="401" r:id="rId55"/>
    <p:sldId id="441" r:id="rId56"/>
    <p:sldId id="442" r:id="rId57"/>
    <p:sldId id="474" r:id="rId58"/>
    <p:sldId id="475" r:id="rId59"/>
    <p:sldId id="443" r:id="rId60"/>
    <p:sldId id="402" r:id="rId61"/>
    <p:sldId id="447" r:id="rId62"/>
    <p:sldId id="341" r:id="rId63"/>
    <p:sldId id="448" r:id="rId64"/>
    <p:sldId id="407" r:id="rId65"/>
    <p:sldId id="449" r:id="rId66"/>
    <p:sldId id="340" r:id="rId67"/>
    <p:sldId id="342" r:id="rId68"/>
    <p:sldId id="343" r:id="rId69"/>
    <p:sldId id="345" r:id="rId70"/>
    <p:sldId id="346" r:id="rId71"/>
    <p:sldId id="347" r:id="rId72"/>
    <p:sldId id="450" r:id="rId73"/>
    <p:sldId id="349" r:id="rId74"/>
    <p:sldId id="348" r:id="rId75"/>
    <p:sldId id="350" r:id="rId76"/>
    <p:sldId id="354" r:id="rId77"/>
    <p:sldId id="451" r:id="rId78"/>
    <p:sldId id="351" r:id="rId79"/>
    <p:sldId id="452" r:id="rId80"/>
    <p:sldId id="453" r:id="rId81"/>
    <p:sldId id="392" r:id="rId82"/>
    <p:sldId id="454" r:id="rId83"/>
    <p:sldId id="393" r:id="rId84"/>
    <p:sldId id="394" r:id="rId85"/>
    <p:sldId id="455" r:id="rId86"/>
    <p:sldId id="336" r:id="rId87"/>
    <p:sldId id="473" r:id="rId88"/>
    <p:sldId id="408" r:id="rId89"/>
    <p:sldId id="410" r:id="rId90"/>
    <p:sldId id="456" r:id="rId91"/>
    <p:sldId id="411" r:id="rId92"/>
    <p:sldId id="417" r:id="rId93"/>
    <p:sldId id="457" r:id="rId94"/>
    <p:sldId id="414" r:id="rId95"/>
    <p:sldId id="413" r:id="rId96"/>
    <p:sldId id="416" r:id="rId97"/>
    <p:sldId id="458" r:id="rId98"/>
    <p:sldId id="412" r:id="rId99"/>
    <p:sldId id="459" r:id="rId100"/>
    <p:sldId id="460" r:id="rId101"/>
    <p:sldId id="461" r:id="rId102"/>
    <p:sldId id="337" r:id="rId103"/>
    <p:sldId id="384" r:id="rId104"/>
    <p:sldId id="388" r:id="rId105"/>
    <p:sldId id="386" r:id="rId106"/>
    <p:sldId id="387" r:id="rId107"/>
    <p:sldId id="390" r:id="rId108"/>
    <p:sldId id="391" r:id="rId109"/>
    <p:sldId id="361" r:id="rId110"/>
    <p:sldId id="364" r:id="rId111"/>
    <p:sldId id="366" r:id="rId112"/>
    <p:sldId id="462" r:id="rId113"/>
    <p:sldId id="463" r:id="rId114"/>
    <p:sldId id="367" r:id="rId115"/>
    <p:sldId id="358" r:id="rId116"/>
    <p:sldId id="359" r:id="rId117"/>
    <p:sldId id="464" r:id="rId118"/>
    <p:sldId id="372" r:id="rId119"/>
    <p:sldId id="373" r:id="rId120"/>
    <p:sldId id="369" r:id="rId121"/>
    <p:sldId id="370" r:id="rId122"/>
    <p:sldId id="371" r:id="rId123"/>
    <p:sldId id="383" r:id="rId124"/>
    <p:sldId id="418" r:id="rId125"/>
    <p:sldId id="419" r:id="rId126"/>
    <p:sldId id="377" r:id="rId127"/>
    <p:sldId id="375" r:id="rId128"/>
    <p:sldId id="376" r:id="rId129"/>
    <p:sldId id="374" r:id="rId130"/>
    <p:sldId id="465" r:id="rId131"/>
    <p:sldId id="467" r:id="rId132"/>
    <p:sldId id="468" r:id="rId133"/>
    <p:sldId id="466" r:id="rId134"/>
    <p:sldId id="381" r:id="rId135"/>
    <p:sldId id="382" r:id="rId1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FCC0EE-A812-1844-8A95-6DD3334E3CB0}" v="1" dt="2021-01-21T15:29:14.4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74940" autoAdjust="0"/>
  </p:normalViewPr>
  <p:slideViewPr>
    <p:cSldViewPr snapToGrid="0" snapToObjects="1">
      <p:cViewPr varScale="1">
        <p:scale>
          <a:sx n="80" d="100"/>
          <a:sy n="80" d="100"/>
        </p:scale>
        <p:origin x="237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112" y="-180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59A000F9-90B8-4E44-A52A-7861240B3360}"/>
    <pc:docChg chg="undo custSel modSld">
      <pc:chgData name="Bethany Bolen" userId="8e338a04f9f07398" providerId="LiveId" clId="{59A000F9-90B8-4E44-A52A-7861240B3360}" dt="2020-09-02T03:31:17.350" v="257" actId="478"/>
      <pc:docMkLst>
        <pc:docMk/>
      </pc:docMkLst>
      <pc:sldChg chg="addSp delSp modSp mod">
        <pc:chgData name="Bethany Bolen" userId="8e338a04f9f07398" providerId="LiveId" clId="{59A000F9-90B8-4E44-A52A-7861240B3360}" dt="2020-09-02T03:23:58.100" v="9" actId="478"/>
        <pc:sldMkLst>
          <pc:docMk/>
          <pc:sldMk cId="1380137902" sldId="290"/>
        </pc:sldMkLst>
        <pc:picChg chg="add mod ord">
          <ac:chgData name="Bethany Bolen" userId="8e338a04f9f07398" providerId="LiveId" clId="{59A000F9-90B8-4E44-A52A-7861240B3360}" dt="2020-09-02T03:23:57.019" v="8" actId="167"/>
          <ac:picMkLst>
            <pc:docMk/>
            <pc:sldMk cId="1380137902" sldId="290"/>
            <ac:picMk id="6" creationId="{332AAEDF-6DA7-46AF-ADC9-B3079C1BA6B8}"/>
          </ac:picMkLst>
        </pc:picChg>
        <pc:picChg chg="del">
          <ac:chgData name="Bethany Bolen" userId="8e338a04f9f07398" providerId="LiveId" clId="{59A000F9-90B8-4E44-A52A-7861240B3360}" dt="2020-09-02T03:23:58.100" v="9" actId="478"/>
          <ac:picMkLst>
            <pc:docMk/>
            <pc:sldMk cId="1380137902" sldId="290"/>
            <ac:picMk id="1027" creationId="{00000000-0000-0000-0000-000000000000}"/>
          </ac:picMkLst>
        </pc:picChg>
      </pc:sldChg>
      <pc:sldChg chg="addSp delSp modSp mod">
        <pc:chgData name="Bethany Bolen" userId="8e338a04f9f07398" providerId="LiveId" clId="{59A000F9-90B8-4E44-A52A-7861240B3360}" dt="2020-09-02T03:24:33.492" v="28" actId="478"/>
        <pc:sldMkLst>
          <pc:docMk/>
          <pc:sldMk cId="1331023353" sldId="317"/>
        </pc:sldMkLst>
        <pc:picChg chg="add mod ord">
          <ac:chgData name="Bethany Bolen" userId="8e338a04f9f07398" providerId="LiveId" clId="{59A000F9-90B8-4E44-A52A-7861240B3360}" dt="2020-09-02T03:24:32.508" v="27" actId="167"/>
          <ac:picMkLst>
            <pc:docMk/>
            <pc:sldMk cId="1331023353" sldId="317"/>
            <ac:picMk id="6" creationId="{97AE2F31-AB16-4564-AEA9-9F59816D8601}"/>
          </ac:picMkLst>
        </pc:picChg>
        <pc:picChg chg="del">
          <ac:chgData name="Bethany Bolen" userId="8e338a04f9f07398" providerId="LiveId" clId="{59A000F9-90B8-4E44-A52A-7861240B3360}" dt="2020-09-02T03:24:33.492" v="28" actId="478"/>
          <ac:picMkLst>
            <pc:docMk/>
            <pc:sldMk cId="1331023353" sldId="317"/>
            <ac:picMk id="2050" creationId="{00000000-0000-0000-0000-000000000000}"/>
          </ac:picMkLst>
        </pc:picChg>
      </pc:sldChg>
      <pc:sldChg chg="addSp delSp modSp mod">
        <pc:chgData name="Bethany Bolen" userId="8e338a04f9f07398" providerId="LiveId" clId="{59A000F9-90B8-4E44-A52A-7861240B3360}" dt="2020-09-02T03:25:09.197" v="50" actId="478"/>
        <pc:sldMkLst>
          <pc:docMk/>
          <pc:sldMk cId="4220389995" sldId="332"/>
        </pc:sldMkLst>
        <pc:picChg chg="add mod ord">
          <ac:chgData name="Bethany Bolen" userId="8e338a04f9f07398" providerId="LiveId" clId="{59A000F9-90B8-4E44-A52A-7861240B3360}" dt="2020-09-02T03:25:08.233" v="49" actId="167"/>
          <ac:picMkLst>
            <pc:docMk/>
            <pc:sldMk cId="4220389995" sldId="332"/>
            <ac:picMk id="6" creationId="{84B224A4-CF75-4CDA-9424-EC3D4469719C}"/>
          </ac:picMkLst>
        </pc:picChg>
        <pc:picChg chg="del">
          <ac:chgData name="Bethany Bolen" userId="8e338a04f9f07398" providerId="LiveId" clId="{59A000F9-90B8-4E44-A52A-7861240B3360}" dt="2020-09-02T03:25:09.197" v="50" actId="478"/>
          <ac:picMkLst>
            <pc:docMk/>
            <pc:sldMk cId="4220389995" sldId="332"/>
            <ac:picMk id="5122" creationId="{00000000-0000-0000-0000-000000000000}"/>
          </ac:picMkLst>
        </pc:picChg>
      </pc:sldChg>
      <pc:sldChg chg="addSp delSp modSp mod">
        <pc:chgData name="Bethany Bolen" userId="8e338a04f9f07398" providerId="LiveId" clId="{59A000F9-90B8-4E44-A52A-7861240B3360}" dt="2020-09-02T03:25:58.255" v="76" actId="478"/>
        <pc:sldMkLst>
          <pc:docMk/>
          <pc:sldMk cId="1103718969" sldId="340"/>
        </pc:sldMkLst>
        <pc:picChg chg="del">
          <ac:chgData name="Bethany Bolen" userId="8e338a04f9f07398" providerId="LiveId" clId="{59A000F9-90B8-4E44-A52A-7861240B3360}" dt="2020-09-02T03:25:58.255" v="76" actId="478"/>
          <ac:picMkLst>
            <pc:docMk/>
            <pc:sldMk cId="1103718969" sldId="340"/>
            <ac:picMk id="5" creationId="{00000000-0000-0000-0000-000000000000}"/>
          </ac:picMkLst>
        </pc:picChg>
        <pc:picChg chg="add mod ord">
          <ac:chgData name="Bethany Bolen" userId="8e338a04f9f07398" providerId="LiveId" clId="{59A000F9-90B8-4E44-A52A-7861240B3360}" dt="2020-09-02T03:25:57.217" v="75" actId="167"/>
          <ac:picMkLst>
            <pc:docMk/>
            <pc:sldMk cId="1103718969" sldId="340"/>
            <ac:picMk id="7" creationId="{D6D0568F-667E-4481-BC88-E30597846D96}"/>
          </ac:picMkLst>
        </pc:picChg>
      </pc:sldChg>
      <pc:sldChg chg="addSp delSp modSp mod">
        <pc:chgData name="Bethany Bolen" userId="8e338a04f9f07398" providerId="LiveId" clId="{59A000F9-90B8-4E44-A52A-7861240B3360}" dt="2020-09-02T03:26:04.701" v="81" actId="478"/>
        <pc:sldMkLst>
          <pc:docMk/>
          <pc:sldMk cId="1991817611" sldId="342"/>
        </pc:sldMkLst>
        <pc:picChg chg="add mod ord">
          <ac:chgData name="Bethany Bolen" userId="8e338a04f9f07398" providerId="LiveId" clId="{59A000F9-90B8-4E44-A52A-7861240B3360}" dt="2020-09-02T03:26:03.438" v="80" actId="167"/>
          <ac:picMkLst>
            <pc:docMk/>
            <pc:sldMk cId="1991817611" sldId="342"/>
            <ac:picMk id="6" creationId="{6F094B4B-D462-45BE-82A8-4D07B4F7BF7D}"/>
          </ac:picMkLst>
        </pc:picChg>
        <pc:picChg chg="del">
          <ac:chgData name="Bethany Bolen" userId="8e338a04f9f07398" providerId="LiveId" clId="{59A000F9-90B8-4E44-A52A-7861240B3360}" dt="2020-09-02T03:26:04.701" v="81" actId="478"/>
          <ac:picMkLst>
            <pc:docMk/>
            <pc:sldMk cId="1991817611" sldId="342"/>
            <ac:picMk id="13314" creationId="{00000000-0000-0000-0000-000000000000}"/>
          </ac:picMkLst>
        </pc:picChg>
      </pc:sldChg>
      <pc:sldChg chg="addSp delSp modSp mod">
        <pc:chgData name="Bethany Bolen" userId="8e338a04f9f07398" providerId="LiveId" clId="{59A000F9-90B8-4E44-A52A-7861240B3360}" dt="2020-09-02T03:26:12.327" v="86" actId="478"/>
        <pc:sldMkLst>
          <pc:docMk/>
          <pc:sldMk cId="742488221" sldId="343"/>
        </pc:sldMkLst>
        <pc:picChg chg="add mod ord">
          <ac:chgData name="Bethany Bolen" userId="8e338a04f9f07398" providerId="LiveId" clId="{59A000F9-90B8-4E44-A52A-7861240B3360}" dt="2020-09-02T03:26:11.201" v="85" actId="167"/>
          <ac:picMkLst>
            <pc:docMk/>
            <pc:sldMk cId="742488221" sldId="343"/>
            <ac:picMk id="6" creationId="{0728A2AC-FB1D-4913-B84E-0D698834538B}"/>
          </ac:picMkLst>
        </pc:picChg>
        <pc:picChg chg="del">
          <ac:chgData name="Bethany Bolen" userId="8e338a04f9f07398" providerId="LiveId" clId="{59A000F9-90B8-4E44-A52A-7861240B3360}" dt="2020-09-02T03:26:12.327" v="86" actId="478"/>
          <ac:picMkLst>
            <pc:docMk/>
            <pc:sldMk cId="742488221" sldId="343"/>
            <ac:picMk id="14339" creationId="{00000000-0000-0000-0000-000000000000}"/>
          </ac:picMkLst>
        </pc:picChg>
      </pc:sldChg>
      <pc:sldChg chg="addSp delSp modSp mod">
        <pc:chgData name="Bethany Bolen" userId="8e338a04f9f07398" providerId="LiveId" clId="{59A000F9-90B8-4E44-A52A-7861240B3360}" dt="2020-09-02T03:26:44.464" v="102" actId="732"/>
        <pc:sldMkLst>
          <pc:docMk/>
          <pc:sldMk cId="2413207674" sldId="350"/>
        </pc:sldMkLst>
        <pc:picChg chg="del">
          <ac:chgData name="Bethany Bolen" userId="8e338a04f9f07398" providerId="LiveId" clId="{59A000F9-90B8-4E44-A52A-7861240B3360}" dt="2020-09-02T03:26:37.369" v="98" actId="478"/>
          <ac:picMkLst>
            <pc:docMk/>
            <pc:sldMk cId="2413207674" sldId="350"/>
            <ac:picMk id="5" creationId="{00000000-0000-0000-0000-000000000000}"/>
          </ac:picMkLst>
        </pc:picChg>
        <pc:picChg chg="add mod ord modCrop">
          <ac:chgData name="Bethany Bolen" userId="8e338a04f9f07398" providerId="LiveId" clId="{59A000F9-90B8-4E44-A52A-7861240B3360}" dt="2020-09-02T03:26:44.464" v="102" actId="732"/>
          <ac:picMkLst>
            <pc:docMk/>
            <pc:sldMk cId="2413207674" sldId="350"/>
            <ac:picMk id="7" creationId="{65EF71A0-BA89-4D13-AFD6-D7D674544C5C}"/>
          </ac:picMkLst>
        </pc:picChg>
      </pc:sldChg>
      <pc:sldChg chg="addSp delSp modSp mod">
        <pc:chgData name="Bethany Bolen" userId="8e338a04f9f07398" providerId="LiveId" clId="{59A000F9-90B8-4E44-A52A-7861240B3360}" dt="2020-09-02T03:26:50.899" v="107" actId="478"/>
        <pc:sldMkLst>
          <pc:docMk/>
          <pc:sldMk cId="1217280457" sldId="354"/>
        </pc:sldMkLst>
        <pc:picChg chg="add mod ord">
          <ac:chgData name="Bethany Bolen" userId="8e338a04f9f07398" providerId="LiveId" clId="{59A000F9-90B8-4E44-A52A-7861240B3360}" dt="2020-09-02T03:26:49.908" v="106" actId="167"/>
          <ac:picMkLst>
            <pc:docMk/>
            <pc:sldMk cId="1217280457" sldId="354"/>
            <ac:picMk id="6" creationId="{EEABC7F6-A973-433B-A27F-CE77488C48E1}"/>
          </ac:picMkLst>
        </pc:picChg>
        <pc:picChg chg="del">
          <ac:chgData name="Bethany Bolen" userId="8e338a04f9f07398" providerId="LiveId" clId="{59A000F9-90B8-4E44-A52A-7861240B3360}" dt="2020-09-02T03:26:50.899" v="107" actId="478"/>
          <ac:picMkLst>
            <pc:docMk/>
            <pc:sldMk cId="1217280457" sldId="354"/>
            <ac:picMk id="16387" creationId="{00000000-0000-0000-0000-000000000000}"/>
          </ac:picMkLst>
        </pc:picChg>
      </pc:sldChg>
      <pc:sldChg chg="addSp delSp modSp mod">
        <pc:chgData name="Bethany Bolen" userId="8e338a04f9f07398" providerId="LiveId" clId="{59A000F9-90B8-4E44-A52A-7861240B3360}" dt="2020-09-02T03:30:36.478" v="241" actId="478"/>
        <pc:sldMkLst>
          <pc:docMk/>
          <pc:sldMk cId="903241518" sldId="366"/>
        </pc:sldMkLst>
        <pc:picChg chg="del">
          <ac:chgData name="Bethany Bolen" userId="8e338a04f9f07398" providerId="LiveId" clId="{59A000F9-90B8-4E44-A52A-7861240B3360}" dt="2020-09-02T03:30:36.478" v="241" actId="478"/>
          <ac:picMkLst>
            <pc:docMk/>
            <pc:sldMk cId="903241518" sldId="366"/>
            <ac:picMk id="6" creationId="{00000000-0000-0000-0000-000000000000}"/>
          </ac:picMkLst>
        </pc:picChg>
        <pc:picChg chg="add mod ord">
          <ac:chgData name="Bethany Bolen" userId="8e338a04f9f07398" providerId="LiveId" clId="{59A000F9-90B8-4E44-A52A-7861240B3360}" dt="2020-09-02T03:30:35.513" v="240" actId="167"/>
          <ac:picMkLst>
            <pc:docMk/>
            <pc:sldMk cId="903241518" sldId="366"/>
            <ac:picMk id="7" creationId="{312571A4-6CAD-4018-A7EB-7AE68F4A5AF4}"/>
          </ac:picMkLst>
        </pc:picChg>
      </pc:sldChg>
      <pc:sldChg chg="addSp delSp modSp mod">
        <pc:chgData name="Bethany Bolen" userId="8e338a04f9f07398" providerId="LiveId" clId="{59A000F9-90B8-4E44-A52A-7861240B3360}" dt="2020-09-02T03:31:01.049" v="252" actId="478"/>
        <pc:sldMkLst>
          <pc:docMk/>
          <pc:sldMk cId="1330752062" sldId="369"/>
        </pc:sldMkLst>
        <pc:picChg chg="add mod ord">
          <ac:chgData name="Bethany Bolen" userId="8e338a04f9f07398" providerId="LiveId" clId="{59A000F9-90B8-4E44-A52A-7861240B3360}" dt="2020-09-02T03:30:59.862" v="251" actId="167"/>
          <ac:picMkLst>
            <pc:docMk/>
            <pc:sldMk cId="1330752062" sldId="369"/>
            <ac:picMk id="6" creationId="{FD5D05BE-9489-4229-9E8C-B3C508B700E0}"/>
          </ac:picMkLst>
        </pc:picChg>
        <pc:picChg chg="del">
          <ac:chgData name="Bethany Bolen" userId="8e338a04f9f07398" providerId="LiveId" clId="{59A000F9-90B8-4E44-A52A-7861240B3360}" dt="2020-09-02T03:31:01.049" v="252" actId="478"/>
          <ac:picMkLst>
            <pc:docMk/>
            <pc:sldMk cId="1330752062" sldId="369"/>
            <ac:picMk id="18434" creationId="{00000000-0000-0000-0000-000000000000}"/>
          </ac:picMkLst>
        </pc:picChg>
      </pc:sldChg>
      <pc:sldChg chg="addSp delSp modSp mod">
        <pc:chgData name="Bethany Bolen" userId="8e338a04f9f07398" providerId="LiveId" clId="{59A000F9-90B8-4E44-A52A-7861240B3360}" dt="2020-09-02T03:31:17.350" v="257" actId="478"/>
        <pc:sldMkLst>
          <pc:docMk/>
          <pc:sldMk cId="2455152644" sldId="370"/>
        </pc:sldMkLst>
        <pc:picChg chg="add mod ord">
          <ac:chgData name="Bethany Bolen" userId="8e338a04f9f07398" providerId="LiveId" clId="{59A000F9-90B8-4E44-A52A-7861240B3360}" dt="2020-09-02T03:31:15.283" v="256" actId="167"/>
          <ac:picMkLst>
            <pc:docMk/>
            <pc:sldMk cId="2455152644" sldId="370"/>
            <ac:picMk id="6" creationId="{F9BFFF56-D14F-4D83-AC0B-0430309D90C7}"/>
          </ac:picMkLst>
        </pc:picChg>
        <pc:picChg chg="del">
          <ac:chgData name="Bethany Bolen" userId="8e338a04f9f07398" providerId="LiveId" clId="{59A000F9-90B8-4E44-A52A-7861240B3360}" dt="2020-09-02T03:31:17.350" v="257" actId="478"/>
          <ac:picMkLst>
            <pc:docMk/>
            <pc:sldMk cId="2455152644" sldId="370"/>
            <ac:picMk id="19458" creationId="{00000000-0000-0000-0000-000000000000}"/>
          </ac:picMkLst>
        </pc:picChg>
      </pc:sldChg>
      <pc:sldChg chg="addSp delSp modSp mod">
        <pc:chgData name="Bethany Bolen" userId="8e338a04f9f07398" providerId="LiveId" clId="{59A000F9-90B8-4E44-A52A-7861240B3360}" dt="2020-09-02T03:30:46.470" v="247" actId="1036"/>
        <pc:sldMkLst>
          <pc:docMk/>
          <pc:sldMk cId="376894902" sldId="372"/>
        </pc:sldMkLst>
        <pc:picChg chg="add mod ord">
          <ac:chgData name="Bethany Bolen" userId="8e338a04f9f07398" providerId="LiveId" clId="{59A000F9-90B8-4E44-A52A-7861240B3360}" dt="2020-09-02T03:30:46.470" v="247" actId="1036"/>
          <ac:picMkLst>
            <pc:docMk/>
            <pc:sldMk cId="376894902" sldId="372"/>
            <ac:picMk id="6" creationId="{F02FE202-48E4-4303-98AC-F5185243807E}"/>
          </ac:picMkLst>
        </pc:picChg>
        <pc:picChg chg="del">
          <ac:chgData name="Bethany Bolen" userId="8e338a04f9f07398" providerId="LiveId" clId="{59A000F9-90B8-4E44-A52A-7861240B3360}" dt="2020-09-02T03:30:45.299" v="246" actId="478"/>
          <ac:picMkLst>
            <pc:docMk/>
            <pc:sldMk cId="376894902" sldId="372"/>
            <ac:picMk id="17410" creationId="{00000000-0000-0000-0000-000000000000}"/>
          </ac:picMkLst>
        </pc:picChg>
      </pc:sldChg>
      <pc:sldChg chg="addSp delSp modSp mod">
        <pc:chgData name="Bethany Bolen" userId="8e338a04f9f07398" providerId="LiveId" clId="{59A000F9-90B8-4E44-A52A-7861240B3360}" dt="2020-09-02T03:25:35.027" v="64" actId="1035"/>
        <pc:sldMkLst>
          <pc:docMk/>
          <pc:sldMk cId="2800562114" sldId="403"/>
        </pc:sldMkLst>
        <pc:picChg chg="add mod ord">
          <ac:chgData name="Bethany Bolen" userId="8e338a04f9f07398" providerId="LiveId" clId="{59A000F9-90B8-4E44-A52A-7861240B3360}" dt="2020-09-02T03:25:35.027" v="64" actId="1035"/>
          <ac:picMkLst>
            <pc:docMk/>
            <pc:sldMk cId="2800562114" sldId="403"/>
            <ac:picMk id="6" creationId="{926D3870-D3B0-4084-AB77-A5344332851C}"/>
          </ac:picMkLst>
        </pc:picChg>
        <pc:picChg chg="del">
          <ac:chgData name="Bethany Bolen" userId="8e338a04f9f07398" providerId="LiveId" clId="{59A000F9-90B8-4E44-A52A-7861240B3360}" dt="2020-09-02T03:25:32.774" v="60" actId="478"/>
          <ac:picMkLst>
            <pc:docMk/>
            <pc:sldMk cId="2800562114" sldId="403"/>
            <ac:picMk id="1026" creationId="{00000000-0000-0000-0000-000000000000}"/>
          </ac:picMkLst>
        </pc:picChg>
      </pc:sldChg>
      <pc:sldChg chg="addSp delSp modSp mod">
        <pc:chgData name="Bethany Bolen" userId="8e338a04f9f07398" providerId="LiveId" clId="{59A000F9-90B8-4E44-A52A-7861240B3360}" dt="2020-09-02T03:29:17.882" v="206" actId="478"/>
        <pc:sldMkLst>
          <pc:docMk/>
          <pc:sldMk cId="1850626808" sldId="408"/>
        </pc:sldMkLst>
        <pc:picChg chg="add mod ord">
          <ac:chgData name="Bethany Bolen" userId="8e338a04f9f07398" providerId="LiveId" clId="{59A000F9-90B8-4E44-A52A-7861240B3360}" dt="2020-09-02T03:29:16.868" v="205" actId="167"/>
          <ac:picMkLst>
            <pc:docMk/>
            <pc:sldMk cId="1850626808" sldId="408"/>
            <ac:picMk id="6" creationId="{242E1A41-9FEA-43F3-BE2A-21DA6729F9C6}"/>
          </ac:picMkLst>
        </pc:picChg>
        <pc:picChg chg="del">
          <ac:chgData name="Bethany Bolen" userId="8e338a04f9f07398" providerId="LiveId" clId="{59A000F9-90B8-4E44-A52A-7861240B3360}" dt="2020-09-02T03:29:17.882" v="206" actId="478"/>
          <ac:picMkLst>
            <pc:docMk/>
            <pc:sldMk cId="1850626808" sldId="408"/>
            <ac:picMk id="2050" creationId="{00000000-0000-0000-0000-000000000000}"/>
          </ac:picMkLst>
        </pc:picChg>
      </pc:sldChg>
      <pc:sldChg chg="addSp delSp modSp mod">
        <pc:chgData name="Bethany Bolen" userId="8e338a04f9f07398" providerId="LiveId" clId="{59A000F9-90B8-4E44-A52A-7861240B3360}" dt="2020-09-02T03:29:26.461" v="211" actId="478"/>
        <pc:sldMkLst>
          <pc:docMk/>
          <pc:sldMk cId="1452678895" sldId="410"/>
        </pc:sldMkLst>
        <pc:picChg chg="add mod ord">
          <ac:chgData name="Bethany Bolen" userId="8e338a04f9f07398" providerId="LiveId" clId="{59A000F9-90B8-4E44-A52A-7861240B3360}" dt="2020-09-02T03:29:25.381" v="210" actId="167"/>
          <ac:picMkLst>
            <pc:docMk/>
            <pc:sldMk cId="1452678895" sldId="410"/>
            <ac:picMk id="6" creationId="{4D136885-8EAC-4E5B-AE2C-384397814BA3}"/>
          </ac:picMkLst>
        </pc:picChg>
        <pc:picChg chg="del">
          <ac:chgData name="Bethany Bolen" userId="8e338a04f9f07398" providerId="LiveId" clId="{59A000F9-90B8-4E44-A52A-7861240B3360}" dt="2020-09-02T03:29:26.461" v="211" actId="478"/>
          <ac:picMkLst>
            <pc:docMk/>
            <pc:sldMk cId="1452678895" sldId="410"/>
            <ac:picMk id="7" creationId="{00000000-0000-0000-0000-000000000000}"/>
          </ac:picMkLst>
        </pc:picChg>
      </pc:sldChg>
      <pc:sldChg chg="addSp delSp modSp mod">
        <pc:chgData name="Bethany Bolen" userId="8e338a04f9f07398" providerId="LiveId" clId="{59A000F9-90B8-4E44-A52A-7861240B3360}" dt="2020-09-02T03:29:39.584" v="221" actId="478"/>
        <pc:sldMkLst>
          <pc:docMk/>
          <pc:sldMk cId="1051003366" sldId="413"/>
        </pc:sldMkLst>
        <pc:picChg chg="add mod ord">
          <ac:chgData name="Bethany Bolen" userId="8e338a04f9f07398" providerId="LiveId" clId="{59A000F9-90B8-4E44-A52A-7861240B3360}" dt="2020-09-02T03:29:38.606" v="220" actId="167"/>
          <ac:picMkLst>
            <pc:docMk/>
            <pc:sldMk cId="1051003366" sldId="413"/>
            <ac:picMk id="6" creationId="{4C3028A8-3767-439D-B3C3-5512DCDF4933}"/>
          </ac:picMkLst>
        </pc:picChg>
        <pc:picChg chg="del">
          <ac:chgData name="Bethany Bolen" userId="8e338a04f9f07398" providerId="LiveId" clId="{59A000F9-90B8-4E44-A52A-7861240B3360}" dt="2020-09-02T03:29:39.584" v="221" actId="478"/>
          <ac:picMkLst>
            <pc:docMk/>
            <pc:sldMk cId="1051003366" sldId="413"/>
            <ac:picMk id="4101" creationId="{00000000-0000-0000-0000-000000000000}"/>
          </ac:picMkLst>
        </pc:picChg>
      </pc:sldChg>
      <pc:sldChg chg="addSp delSp modSp mod">
        <pc:chgData name="Bethany Bolen" userId="8e338a04f9f07398" providerId="LiveId" clId="{59A000F9-90B8-4E44-A52A-7861240B3360}" dt="2020-09-02T03:30:05.074" v="231" actId="732"/>
        <pc:sldMkLst>
          <pc:docMk/>
          <pc:sldMk cId="3740247963" sldId="416"/>
        </pc:sldMkLst>
        <pc:picChg chg="add mod ord modCrop">
          <ac:chgData name="Bethany Bolen" userId="8e338a04f9f07398" providerId="LiveId" clId="{59A000F9-90B8-4E44-A52A-7861240B3360}" dt="2020-09-02T03:30:05.074" v="231" actId="732"/>
          <ac:picMkLst>
            <pc:docMk/>
            <pc:sldMk cId="3740247963" sldId="416"/>
            <ac:picMk id="6" creationId="{DD3FEBC6-912E-4575-A471-533A7653CDB3}"/>
          </ac:picMkLst>
        </pc:picChg>
        <pc:picChg chg="del">
          <ac:chgData name="Bethany Bolen" userId="8e338a04f9f07398" providerId="LiveId" clId="{59A000F9-90B8-4E44-A52A-7861240B3360}" dt="2020-09-02T03:29:58.615" v="230" actId="478"/>
          <ac:picMkLst>
            <pc:docMk/>
            <pc:sldMk cId="3740247963" sldId="416"/>
            <ac:picMk id="6147" creationId="{00000000-0000-0000-0000-000000000000}"/>
          </ac:picMkLst>
        </pc:picChg>
      </pc:sldChg>
      <pc:sldChg chg="addSp delSp modSp mod">
        <pc:chgData name="Bethany Bolen" userId="8e338a04f9f07398" providerId="LiveId" clId="{59A000F9-90B8-4E44-A52A-7861240B3360}" dt="2020-09-02T03:29:33.291" v="216" actId="478"/>
        <pc:sldMkLst>
          <pc:docMk/>
          <pc:sldMk cId="3246143835" sldId="417"/>
        </pc:sldMkLst>
        <pc:picChg chg="add mod ord">
          <ac:chgData name="Bethany Bolen" userId="8e338a04f9f07398" providerId="LiveId" clId="{59A000F9-90B8-4E44-A52A-7861240B3360}" dt="2020-09-02T03:29:32.301" v="215" actId="167"/>
          <ac:picMkLst>
            <pc:docMk/>
            <pc:sldMk cId="3246143835" sldId="417"/>
            <ac:picMk id="6" creationId="{051698ED-19E4-4867-8B86-D201B3679FB5}"/>
          </ac:picMkLst>
        </pc:picChg>
        <pc:picChg chg="del">
          <ac:chgData name="Bethany Bolen" userId="8e338a04f9f07398" providerId="LiveId" clId="{59A000F9-90B8-4E44-A52A-7861240B3360}" dt="2020-09-02T03:29:33.291" v="216" actId="478"/>
          <ac:picMkLst>
            <pc:docMk/>
            <pc:sldMk cId="3246143835" sldId="417"/>
            <ac:picMk id="3075" creationId="{00000000-0000-0000-0000-000000000000}"/>
          </ac:picMkLst>
        </pc:picChg>
      </pc:sldChg>
      <pc:sldChg chg="addSp delSp modSp mod">
        <pc:chgData name="Bethany Bolen" userId="8e338a04f9f07398" providerId="LiveId" clId="{59A000F9-90B8-4E44-A52A-7861240B3360}" dt="2020-09-02T03:25:00.624" v="45" actId="478"/>
        <pc:sldMkLst>
          <pc:docMk/>
          <pc:sldMk cId="992257995" sldId="421"/>
        </pc:sldMkLst>
        <pc:picChg chg="del">
          <ac:chgData name="Bethany Bolen" userId="8e338a04f9f07398" providerId="LiveId" clId="{59A000F9-90B8-4E44-A52A-7861240B3360}" dt="2020-09-02T03:25:00.624" v="45" actId="478"/>
          <ac:picMkLst>
            <pc:docMk/>
            <pc:sldMk cId="992257995" sldId="421"/>
            <ac:picMk id="5" creationId="{00000000-0000-0000-0000-000000000000}"/>
          </ac:picMkLst>
        </pc:picChg>
        <pc:picChg chg="add mod ord">
          <ac:chgData name="Bethany Bolen" userId="8e338a04f9f07398" providerId="LiveId" clId="{59A000F9-90B8-4E44-A52A-7861240B3360}" dt="2020-09-02T03:24:59.604" v="44" actId="167"/>
          <ac:picMkLst>
            <pc:docMk/>
            <pc:sldMk cId="992257995" sldId="421"/>
            <ac:picMk id="7" creationId="{566C2CFC-65E2-4574-AB18-B575BCD45D4B}"/>
          </ac:picMkLst>
        </pc:picChg>
      </pc:sldChg>
      <pc:sldChg chg="addSp delSp modSp mod">
        <pc:chgData name="Bethany Bolen" userId="8e338a04f9f07398" providerId="LiveId" clId="{59A000F9-90B8-4E44-A52A-7861240B3360}" dt="2020-09-02T03:24:11.152" v="16" actId="478"/>
        <pc:sldMkLst>
          <pc:docMk/>
          <pc:sldMk cId="629789171" sldId="424"/>
        </pc:sldMkLst>
        <pc:picChg chg="add mod ord">
          <ac:chgData name="Bethany Bolen" userId="8e338a04f9f07398" providerId="LiveId" clId="{59A000F9-90B8-4E44-A52A-7861240B3360}" dt="2020-09-02T03:24:09.677" v="15" actId="167"/>
          <ac:picMkLst>
            <pc:docMk/>
            <pc:sldMk cId="629789171" sldId="424"/>
            <ac:picMk id="6" creationId="{46D2A19B-B976-466D-8D69-FD0BF72B20B6}"/>
          </ac:picMkLst>
        </pc:picChg>
        <pc:picChg chg="del">
          <ac:chgData name="Bethany Bolen" userId="8e338a04f9f07398" providerId="LiveId" clId="{59A000F9-90B8-4E44-A52A-7861240B3360}" dt="2020-09-02T03:24:11.152" v="16" actId="478"/>
          <ac:picMkLst>
            <pc:docMk/>
            <pc:sldMk cId="629789171" sldId="424"/>
            <ac:picMk id="8" creationId="{845DFB6C-8A4C-4C57-A08B-2C94F81476A8}"/>
          </ac:picMkLst>
        </pc:picChg>
      </pc:sldChg>
      <pc:sldChg chg="addSp delSp modSp mod">
        <pc:chgData name="Bethany Bolen" userId="8e338a04f9f07398" providerId="LiveId" clId="{59A000F9-90B8-4E44-A52A-7861240B3360}" dt="2020-09-02T03:24:40.530" v="33" actId="478"/>
        <pc:sldMkLst>
          <pc:docMk/>
          <pc:sldMk cId="2776733634" sldId="427"/>
        </pc:sldMkLst>
        <pc:picChg chg="add mod ord">
          <ac:chgData name="Bethany Bolen" userId="8e338a04f9f07398" providerId="LiveId" clId="{59A000F9-90B8-4E44-A52A-7861240B3360}" dt="2020-09-02T03:24:39.517" v="32" actId="167"/>
          <ac:picMkLst>
            <pc:docMk/>
            <pc:sldMk cId="2776733634" sldId="427"/>
            <ac:picMk id="6" creationId="{B1BD9E2F-B0C9-4167-8AEB-2BB6E052E108}"/>
          </ac:picMkLst>
        </pc:picChg>
        <pc:picChg chg="del">
          <ac:chgData name="Bethany Bolen" userId="8e338a04f9f07398" providerId="LiveId" clId="{59A000F9-90B8-4E44-A52A-7861240B3360}" dt="2020-09-02T03:24:40.530" v="33" actId="478"/>
          <ac:picMkLst>
            <pc:docMk/>
            <pc:sldMk cId="2776733634" sldId="427"/>
            <ac:picMk id="1027" creationId="{00000000-0000-0000-0000-000000000000}"/>
          </ac:picMkLst>
        </pc:picChg>
      </pc:sldChg>
      <pc:sldChg chg="addSp delSp modSp mod">
        <pc:chgData name="Bethany Bolen" userId="8e338a04f9f07398" providerId="LiveId" clId="{59A000F9-90B8-4E44-A52A-7861240B3360}" dt="2020-09-02T03:24:52.415" v="40" actId="478"/>
        <pc:sldMkLst>
          <pc:docMk/>
          <pc:sldMk cId="3103059195" sldId="428"/>
        </pc:sldMkLst>
        <pc:picChg chg="add mod ord">
          <ac:chgData name="Bethany Bolen" userId="8e338a04f9f07398" providerId="LiveId" clId="{59A000F9-90B8-4E44-A52A-7861240B3360}" dt="2020-09-02T03:24:51.463" v="39" actId="167"/>
          <ac:picMkLst>
            <pc:docMk/>
            <pc:sldMk cId="3103059195" sldId="428"/>
            <ac:picMk id="6" creationId="{D79BFB42-216F-40E6-93E0-A8600413D164}"/>
          </ac:picMkLst>
        </pc:picChg>
        <pc:picChg chg="del">
          <ac:chgData name="Bethany Bolen" userId="8e338a04f9f07398" providerId="LiveId" clId="{59A000F9-90B8-4E44-A52A-7861240B3360}" dt="2020-09-02T03:24:52.415" v="40" actId="478"/>
          <ac:picMkLst>
            <pc:docMk/>
            <pc:sldMk cId="3103059195" sldId="428"/>
            <ac:picMk id="2051" creationId="{00000000-0000-0000-0000-000000000000}"/>
          </ac:picMkLst>
        </pc:picChg>
      </pc:sldChg>
      <pc:sldChg chg="addSp delSp modSp mod">
        <pc:chgData name="Bethany Bolen" userId="8e338a04f9f07398" providerId="LiveId" clId="{59A000F9-90B8-4E44-A52A-7861240B3360}" dt="2020-09-02T03:23:50.442" v="4" actId="478"/>
        <pc:sldMkLst>
          <pc:docMk/>
          <pc:sldMk cId="3105419785" sldId="429"/>
        </pc:sldMkLst>
        <pc:picChg chg="del">
          <ac:chgData name="Bethany Bolen" userId="8e338a04f9f07398" providerId="LiveId" clId="{59A000F9-90B8-4E44-A52A-7861240B3360}" dt="2020-09-02T03:23:50.442" v="4" actId="478"/>
          <ac:picMkLst>
            <pc:docMk/>
            <pc:sldMk cId="3105419785" sldId="429"/>
            <ac:picMk id="5" creationId="{00000000-0000-0000-0000-000000000000}"/>
          </ac:picMkLst>
        </pc:picChg>
        <pc:picChg chg="add mod ord">
          <ac:chgData name="Bethany Bolen" userId="8e338a04f9f07398" providerId="LiveId" clId="{59A000F9-90B8-4E44-A52A-7861240B3360}" dt="2020-09-02T03:23:49.386" v="3" actId="167"/>
          <ac:picMkLst>
            <pc:docMk/>
            <pc:sldMk cId="3105419785" sldId="429"/>
            <ac:picMk id="7" creationId="{A9E9F162-EC1C-4CDA-BBB0-15DD5011DBDA}"/>
          </ac:picMkLst>
        </pc:picChg>
      </pc:sldChg>
      <pc:sldChg chg="addSp delSp modSp mod">
        <pc:chgData name="Bethany Bolen" userId="8e338a04f9f07398" providerId="LiveId" clId="{59A000F9-90B8-4E44-A52A-7861240B3360}" dt="2020-09-02T03:25:16.679" v="55" actId="478"/>
        <pc:sldMkLst>
          <pc:docMk/>
          <pc:sldMk cId="4141360748" sldId="436"/>
        </pc:sldMkLst>
        <pc:picChg chg="add mod ord">
          <ac:chgData name="Bethany Bolen" userId="8e338a04f9f07398" providerId="LiveId" clId="{59A000F9-90B8-4E44-A52A-7861240B3360}" dt="2020-09-02T03:25:15.535" v="54" actId="167"/>
          <ac:picMkLst>
            <pc:docMk/>
            <pc:sldMk cId="4141360748" sldId="436"/>
            <ac:picMk id="6" creationId="{5656BF50-EA65-4242-B293-8E16E20E0D8D}"/>
          </ac:picMkLst>
        </pc:picChg>
        <pc:picChg chg="del">
          <ac:chgData name="Bethany Bolen" userId="8e338a04f9f07398" providerId="LiveId" clId="{59A000F9-90B8-4E44-A52A-7861240B3360}" dt="2020-09-02T03:25:16.679" v="55" actId="478"/>
          <ac:picMkLst>
            <pc:docMk/>
            <pc:sldMk cId="4141360748" sldId="436"/>
            <ac:picMk id="5122" creationId="{00000000-0000-0000-0000-000000000000}"/>
          </ac:picMkLst>
        </pc:picChg>
      </pc:sldChg>
      <pc:sldChg chg="addSp delSp modSp mod">
        <pc:chgData name="Bethany Bolen" userId="8e338a04f9f07398" providerId="LiveId" clId="{59A000F9-90B8-4E44-A52A-7861240B3360}" dt="2020-09-02T03:25:42.956" v="69" actId="478"/>
        <pc:sldMkLst>
          <pc:docMk/>
          <pc:sldMk cId="1492801112" sldId="445"/>
        </pc:sldMkLst>
        <pc:picChg chg="add mod ord">
          <ac:chgData name="Bethany Bolen" userId="8e338a04f9f07398" providerId="LiveId" clId="{59A000F9-90B8-4E44-A52A-7861240B3360}" dt="2020-09-02T03:25:42.096" v="68" actId="167"/>
          <ac:picMkLst>
            <pc:docMk/>
            <pc:sldMk cId="1492801112" sldId="445"/>
            <ac:picMk id="6" creationId="{06C75DFA-8939-4CCA-9D35-AB869ABF2F22}"/>
          </ac:picMkLst>
        </pc:picChg>
        <pc:picChg chg="del">
          <ac:chgData name="Bethany Bolen" userId="8e338a04f9f07398" providerId="LiveId" clId="{59A000F9-90B8-4E44-A52A-7861240B3360}" dt="2020-09-02T03:25:42.956" v="69" actId="478"/>
          <ac:picMkLst>
            <pc:docMk/>
            <pc:sldMk cId="1492801112" sldId="445"/>
            <ac:picMk id="6147" creationId="{00000000-0000-0000-0000-000000000000}"/>
          </ac:picMkLst>
        </pc:picChg>
      </pc:sldChg>
      <pc:sldChg chg="addSp delSp modSp mod">
        <pc:chgData name="Bethany Bolen" userId="8e338a04f9f07398" providerId="LiveId" clId="{59A000F9-90B8-4E44-A52A-7861240B3360}" dt="2020-09-02T03:26:19.468" v="91" actId="478"/>
        <pc:sldMkLst>
          <pc:docMk/>
          <pc:sldMk cId="1107718991" sldId="450"/>
        </pc:sldMkLst>
        <pc:picChg chg="add mod ord">
          <ac:chgData name="Bethany Bolen" userId="8e338a04f9f07398" providerId="LiveId" clId="{59A000F9-90B8-4E44-A52A-7861240B3360}" dt="2020-09-02T03:26:18.636" v="90" actId="167"/>
          <ac:picMkLst>
            <pc:docMk/>
            <pc:sldMk cId="1107718991" sldId="450"/>
            <ac:picMk id="6" creationId="{88EF8CA7-BE90-412D-B765-236D7DB8E732}"/>
          </ac:picMkLst>
        </pc:picChg>
        <pc:picChg chg="del">
          <ac:chgData name="Bethany Bolen" userId="8e338a04f9f07398" providerId="LiveId" clId="{59A000F9-90B8-4E44-A52A-7861240B3360}" dt="2020-09-02T03:26:19.468" v="91" actId="478"/>
          <ac:picMkLst>
            <pc:docMk/>
            <pc:sldMk cId="1107718991" sldId="450"/>
            <ac:picMk id="1026" creationId="{00000000-0000-0000-0000-000000000000}"/>
          </ac:picMkLst>
        </pc:picChg>
      </pc:sldChg>
      <pc:sldChg chg="addSp delSp modSp mod">
        <pc:chgData name="Bethany Bolen" userId="8e338a04f9f07398" providerId="LiveId" clId="{59A000F9-90B8-4E44-A52A-7861240B3360}" dt="2020-09-02T03:26:56.711" v="112" actId="478"/>
        <pc:sldMkLst>
          <pc:docMk/>
          <pc:sldMk cId="4110266834" sldId="451"/>
        </pc:sldMkLst>
        <pc:picChg chg="add mod ord">
          <ac:chgData name="Bethany Bolen" userId="8e338a04f9f07398" providerId="LiveId" clId="{59A000F9-90B8-4E44-A52A-7861240B3360}" dt="2020-09-02T03:26:55.814" v="111" actId="167"/>
          <ac:picMkLst>
            <pc:docMk/>
            <pc:sldMk cId="4110266834" sldId="451"/>
            <ac:picMk id="6" creationId="{32C79DC2-B276-4528-9EE4-0D2D17A80EFA}"/>
          </ac:picMkLst>
        </pc:picChg>
        <pc:picChg chg="del">
          <ac:chgData name="Bethany Bolen" userId="8e338a04f9f07398" providerId="LiveId" clId="{59A000F9-90B8-4E44-A52A-7861240B3360}" dt="2020-09-02T03:26:56.711" v="112" actId="478"/>
          <ac:picMkLst>
            <pc:docMk/>
            <pc:sldMk cId="4110266834" sldId="451"/>
            <ac:picMk id="17410" creationId="{00000000-0000-0000-0000-000000000000}"/>
          </ac:picMkLst>
        </pc:picChg>
      </pc:sldChg>
      <pc:sldChg chg="addSp delSp modSp mod">
        <pc:chgData name="Bethany Bolen" userId="8e338a04f9f07398" providerId="LiveId" clId="{59A000F9-90B8-4E44-A52A-7861240B3360}" dt="2020-09-02T03:27:31.802" v="176" actId="732"/>
        <pc:sldMkLst>
          <pc:docMk/>
          <pc:sldMk cId="2824810971" sldId="452"/>
        </pc:sldMkLst>
        <pc:picChg chg="add mod ord modCrop">
          <ac:chgData name="Bethany Bolen" userId="8e338a04f9f07398" providerId="LiveId" clId="{59A000F9-90B8-4E44-A52A-7861240B3360}" dt="2020-09-02T03:27:31.802" v="176" actId="732"/>
          <ac:picMkLst>
            <pc:docMk/>
            <pc:sldMk cId="2824810971" sldId="452"/>
            <ac:picMk id="6" creationId="{1A8B060D-E773-4C3C-97A8-53E8D13C1682}"/>
          </ac:picMkLst>
        </pc:picChg>
        <pc:picChg chg="del">
          <ac:chgData name="Bethany Bolen" userId="8e338a04f9f07398" providerId="LiveId" clId="{59A000F9-90B8-4E44-A52A-7861240B3360}" dt="2020-09-02T03:27:15.059" v="169" actId="478"/>
          <ac:picMkLst>
            <pc:docMk/>
            <pc:sldMk cId="2824810971" sldId="452"/>
            <ac:picMk id="7" creationId="{00000000-0000-0000-0000-000000000000}"/>
          </ac:picMkLst>
        </pc:picChg>
      </pc:sldChg>
      <pc:sldChg chg="addSp delSp modSp mod">
        <pc:chgData name="Bethany Bolen" userId="8e338a04f9f07398" providerId="LiveId" clId="{59A000F9-90B8-4E44-A52A-7861240B3360}" dt="2020-09-02T03:27:51.982" v="181" actId="478"/>
        <pc:sldMkLst>
          <pc:docMk/>
          <pc:sldMk cId="2506705346" sldId="453"/>
        </pc:sldMkLst>
        <pc:picChg chg="del">
          <ac:chgData name="Bethany Bolen" userId="8e338a04f9f07398" providerId="LiveId" clId="{59A000F9-90B8-4E44-A52A-7861240B3360}" dt="2020-09-02T03:27:45.399" v="177" actId="478"/>
          <ac:picMkLst>
            <pc:docMk/>
            <pc:sldMk cId="2506705346" sldId="453"/>
            <ac:picMk id="5" creationId="{00000000-0000-0000-0000-000000000000}"/>
          </ac:picMkLst>
        </pc:picChg>
        <pc:picChg chg="add del ord">
          <ac:chgData name="Bethany Bolen" userId="8e338a04f9f07398" providerId="LiveId" clId="{59A000F9-90B8-4E44-A52A-7861240B3360}" dt="2020-09-02T03:27:51.982" v="181" actId="478"/>
          <ac:picMkLst>
            <pc:docMk/>
            <pc:sldMk cId="2506705346" sldId="453"/>
            <ac:picMk id="6" creationId="{7434C80E-DC3B-42E4-8576-017DE6D25AAB}"/>
          </ac:picMkLst>
        </pc:picChg>
      </pc:sldChg>
      <pc:sldChg chg="addSp delSp modSp mod">
        <pc:chgData name="Bethany Bolen" userId="8e338a04f9f07398" providerId="LiveId" clId="{59A000F9-90B8-4E44-A52A-7861240B3360}" dt="2020-09-02T03:28:48.147" v="193" actId="732"/>
        <pc:sldMkLst>
          <pc:docMk/>
          <pc:sldMk cId="830167669" sldId="454"/>
        </pc:sldMkLst>
        <pc:picChg chg="del">
          <ac:chgData name="Bethany Bolen" userId="8e338a04f9f07398" providerId="LiveId" clId="{59A000F9-90B8-4E44-A52A-7861240B3360}" dt="2020-09-02T03:28:43.807" v="192" actId="478"/>
          <ac:picMkLst>
            <pc:docMk/>
            <pc:sldMk cId="830167669" sldId="454"/>
            <ac:picMk id="6" creationId="{00000000-0000-0000-0000-000000000000}"/>
          </ac:picMkLst>
        </pc:picChg>
        <pc:picChg chg="add mod ord modCrop">
          <ac:chgData name="Bethany Bolen" userId="8e338a04f9f07398" providerId="LiveId" clId="{59A000F9-90B8-4E44-A52A-7861240B3360}" dt="2020-09-02T03:28:48.147" v="193" actId="732"/>
          <ac:picMkLst>
            <pc:docMk/>
            <pc:sldMk cId="830167669" sldId="454"/>
            <ac:picMk id="7" creationId="{AF56A487-42E1-4022-8334-B2FDD4955D92}"/>
          </ac:picMkLst>
        </pc:picChg>
      </pc:sldChg>
      <pc:sldChg chg="addSp delSp modSp mod">
        <pc:chgData name="Bethany Bolen" userId="8e338a04f9f07398" providerId="LiveId" clId="{59A000F9-90B8-4E44-A52A-7861240B3360}" dt="2020-09-02T03:28:56.469" v="198" actId="478"/>
        <pc:sldMkLst>
          <pc:docMk/>
          <pc:sldMk cId="2901164086" sldId="455"/>
        </pc:sldMkLst>
        <pc:picChg chg="add mod ord">
          <ac:chgData name="Bethany Bolen" userId="8e338a04f9f07398" providerId="LiveId" clId="{59A000F9-90B8-4E44-A52A-7861240B3360}" dt="2020-09-02T03:28:55.047" v="197" actId="167"/>
          <ac:picMkLst>
            <pc:docMk/>
            <pc:sldMk cId="2901164086" sldId="455"/>
            <ac:picMk id="6" creationId="{4C17BDA7-FFFC-46D6-990D-DD65ECE4D319}"/>
          </ac:picMkLst>
        </pc:picChg>
        <pc:picChg chg="del">
          <ac:chgData name="Bethany Bolen" userId="8e338a04f9f07398" providerId="LiveId" clId="{59A000F9-90B8-4E44-A52A-7861240B3360}" dt="2020-09-02T03:28:56.469" v="198" actId="478"/>
          <ac:picMkLst>
            <pc:docMk/>
            <pc:sldMk cId="2901164086" sldId="455"/>
            <ac:picMk id="1026" creationId="{00000000-0000-0000-0000-000000000000}"/>
          </ac:picMkLst>
        </pc:picChg>
      </pc:sldChg>
      <pc:sldChg chg="addSp delSp modSp mod">
        <pc:chgData name="Bethany Bolen" userId="8e338a04f9f07398" providerId="LiveId" clId="{59A000F9-90B8-4E44-A52A-7861240B3360}" dt="2020-09-02T03:30:16.834" v="236" actId="478"/>
        <pc:sldMkLst>
          <pc:docMk/>
          <pc:sldMk cId="2921134445" sldId="461"/>
        </pc:sldMkLst>
        <pc:picChg chg="add mod ord">
          <ac:chgData name="Bethany Bolen" userId="8e338a04f9f07398" providerId="LiveId" clId="{59A000F9-90B8-4E44-A52A-7861240B3360}" dt="2020-09-02T03:30:15.113" v="235" actId="167"/>
          <ac:picMkLst>
            <pc:docMk/>
            <pc:sldMk cId="2921134445" sldId="461"/>
            <ac:picMk id="6" creationId="{D03DA853-E8FC-44B1-BADD-80123B9E456C}"/>
          </ac:picMkLst>
        </pc:picChg>
        <pc:picChg chg="del">
          <ac:chgData name="Bethany Bolen" userId="8e338a04f9f07398" providerId="LiveId" clId="{59A000F9-90B8-4E44-A52A-7861240B3360}" dt="2020-09-02T03:30:16.834" v="236" actId="478"/>
          <ac:picMkLst>
            <pc:docMk/>
            <pc:sldMk cId="2921134445" sldId="461"/>
            <ac:picMk id="15362" creationId="{00000000-0000-0000-0000-000000000000}"/>
          </ac:picMkLst>
        </pc:picChg>
      </pc:sldChg>
      <pc:sldChg chg="addSp delSp modSp mod">
        <pc:chgData name="Bethany Bolen" userId="8e338a04f9f07398" providerId="LiveId" clId="{59A000F9-90B8-4E44-A52A-7861240B3360}" dt="2020-09-02T03:24:19.425" v="21" actId="478"/>
        <pc:sldMkLst>
          <pc:docMk/>
          <pc:sldMk cId="1663342427" sldId="471"/>
        </pc:sldMkLst>
        <pc:picChg chg="add mod ord">
          <ac:chgData name="Bethany Bolen" userId="8e338a04f9f07398" providerId="LiveId" clId="{59A000F9-90B8-4E44-A52A-7861240B3360}" dt="2020-09-02T03:24:18.414" v="20" actId="962"/>
          <ac:picMkLst>
            <pc:docMk/>
            <pc:sldMk cId="1663342427" sldId="471"/>
            <ac:picMk id="6" creationId="{E7D302F5-A5C7-4B16-B3D8-041B1ECF238E}"/>
          </ac:picMkLst>
        </pc:picChg>
        <pc:picChg chg="del">
          <ac:chgData name="Bethany Bolen" userId="8e338a04f9f07398" providerId="LiveId" clId="{59A000F9-90B8-4E44-A52A-7861240B3360}" dt="2020-09-02T03:24:19.425" v="21" actId="478"/>
          <ac:picMkLst>
            <pc:docMk/>
            <pc:sldMk cId="1663342427" sldId="471"/>
            <ac:picMk id="1026" creationId="{00000000-0000-0000-0000-000000000000}"/>
          </ac:picMkLst>
        </pc:picChg>
      </pc:sldChg>
    </pc:docChg>
  </pc:docChgLst>
  <pc:docChgLst>
    <pc:chgData name="Chris McKinny" userId="f2809424c7d4fe15" providerId="LiveId" clId="{B9EE1887-1E92-734B-9C5D-4311B7558791}"/>
    <pc:docChg chg="custSel modSld">
      <pc:chgData name="Chris McKinny" userId="f2809424c7d4fe15" providerId="LiveId" clId="{B9EE1887-1E92-734B-9C5D-4311B7558791}" dt="2020-06-12T20:27:57.792" v="75" actId="5793"/>
      <pc:docMkLst>
        <pc:docMk/>
      </pc:docMkLst>
      <pc:sldChg chg="addSp modSp">
        <pc:chgData name="Chris McKinny" userId="f2809424c7d4fe15" providerId="LiveId" clId="{B9EE1887-1E92-734B-9C5D-4311B7558791}" dt="2020-06-12T20:27:57.792" v="75" actId="5793"/>
        <pc:sldMkLst>
          <pc:docMk/>
          <pc:sldMk cId="1331023353" sldId="317"/>
        </pc:sldMkLst>
        <pc:spChg chg="add mod">
          <ac:chgData name="Chris McKinny" userId="f2809424c7d4fe15" providerId="LiveId" clId="{B9EE1887-1E92-734B-9C5D-4311B7558791}" dt="2020-06-12T20:27:57.792" v="75" actId="5793"/>
          <ac:spMkLst>
            <pc:docMk/>
            <pc:sldMk cId="1331023353" sldId="317"/>
            <ac:spMk id="5" creationId="{7CACF3D6-2C57-7D49-BA78-0AD9F484C3F7}"/>
          </ac:spMkLst>
        </pc:spChg>
      </pc:sldChg>
    </pc:docChg>
  </pc:docChgLst>
  <pc:docChgLst>
    <pc:chgData name="Chris McKinny" userId="f2809424c7d4fe15" providerId="LiveId" clId="{3DFCC0EE-A812-1844-8A95-6DD3334E3CB0}"/>
    <pc:docChg chg="custSel modSld">
      <pc:chgData name="Chris McKinny" userId="f2809424c7d4fe15" providerId="LiveId" clId="{3DFCC0EE-A812-1844-8A95-6DD3334E3CB0}" dt="2021-01-21T15:29:14.498" v="45" actId="6549"/>
      <pc:docMkLst>
        <pc:docMk/>
      </pc:docMkLst>
      <pc:sldChg chg="modSp mod">
        <pc:chgData name="Chris McKinny" userId="f2809424c7d4fe15" providerId="LiveId" clId="{3DFCC0EE-A812-1844-8A95-6DD3334E3CB0}" dt="2021-01-21T15:29:14.498" v="45" actId="6549"/>
        <pc:sldMkLst>
          <pc:docMk/>
          <pc:sldMk cId="1070397574" sldId="336"/>
        </pc:sldMkLst>
        <pc:spChg chg="mod">
          <ac:chgData name="Chris McKinny" userId="f2809424c7d4fe15" providerId="LiveId" clId="{3DFCC0EE-A812-1844-8A95-6DD3334E3CB0}" dt="2021-01-21T15:29:14.498" v="45" actId="6549"/>
          <ac:spMkLst>
            <pc:docMk/>
            <pc:sldMk cId="1070397574" sldId="336"/>
            <ac:spMk id="5" creationId="{00000000-0000-0000-0000-000000000000}"/>
          </ac:spMkLst>
        </pc:spChg>
        <pc:spChg chg="mod">
          <ac:chgData name="Chris McKinny" userId="f2809424c7d4fe15" providerId="LiveId" clId="{3DFCC0EE-A812-1844-8A95-6DD3334E3CB0}" dt="2021-01-21T15:28:56.957" v="1" actId="1076"/>
          <ac:spMkLst>
            <pc:docMk/>
            <pc:sldMk cId="1070397574" sldId="336"/>
            <ac:spMk id="8" creationId="{D27F1BA7-EB0D-4D8B-9A1A-3D4CD117A9B6}"/>
          </ac:spMkLst>
        </pc:spChg>
      </pc:sldChg>
      <pc:sldChg chg="modNotesTx">
        <pc:chgData name="Chris McKinny" userId="f2809424c7d4fe15" providerId="LiveId" clId="{3DFCC0EE-A812-1844-8A95-6DD3334E3CB0}" dt="2021-01-21T15:24:06.064" v="0" actId="20577"/>
        <pc:sldMkLst>
          <pc:docMk/>
          <pc:sldMk cId="1850626808" sldId="40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5/10/2022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digitalcollections.nypl.org/items/510d47e2-72d8-a3d9-e040-e00a18064a99" TargetMode="External"/><Relationship Id="rId2" Type="http://schemas.openxmlformats.org/officeDocument/2006/relationships/slide" Target="../slides/slide78.xml"/><Relationship Id="rId1" Type="http://schemas.openxmlformats.org/officeDocument/2006/relationships/notesMaster" Target="../notesMasters/notesMaster1.xml"/><Relationship Id="rId5" Type="http://schemas.openxmlformats.org/officeDocument/2006/relationships/hyperlink" Target="http://items/510d47e2-72d8-a3d9-e040-e00a18064a99" TargetMode="External"/><Relationship Id="rId4" Type="http://schemas.openxmlformats.org/officeDocument/2006/relationships/hyperlink" Target="http://digitalcollections.nypl.org" TargetMode="Externa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s://commons.wikimedia.org/wiki/File:Tayinat_Flyover_(Photo_credit_Murat_Akar).jpg"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ea typeface="ＭＳ Ｐゴシック" pitchFamily="34" charset="-128"/>
                <a:cs typeface="Times New Roman" pitchFamily="18" charset="0"/>
              </a:rPr>
              <a:t>Ekron (Tel Miqne) is located 22 miles (35 km) southwest of Jerusalem. Covering a total of 50 acres (20 ha), the site is comprised of a 10-acre (4-ha) upper tell and a 40-acre (16-ha) lower tell. This tell was an archaeologist’s dream. Because they did not have a lot of fill or cover to remove, the archaeological team found the 7th-century level only three inches (8 cm) below the surface. From 1981 to 1995, a joint team from the American Schools of Oriental Research (Seymour Gitin) and the Hebrew University (</a:t>
            </a:r>
            <a:r>
              <a:rPr lang="en-US" dirty="0" err="1">
                <a:solidFill>
                  <a:srgbClr val="000000"/>
                </a:solidFill>
                <a:ea typeface="ＭＳ Ｐゴシック" pitchFamily="34" charset="-128"/>
                <a:cs typeface="Times New Roman" pitchFamily="18" charset="0"/>
              </a:rPr>
              <a:t>Trude</a:t>
            </a:r>
            <a:r>
              <a:rPr lang="en-US" dirty="0">
                <a:solidFill>
                  <a:srgbClr val="000000"/>
                </a:solidFill>
                <a:ea typeface="ＭＳ Ｐゴシック" pitchFamily="34" charset="-128"/>
                <a:cs typeface="Times New Roman" pitchFamily="18" charset="0"/>
              </a:rPr>
              <a:t> Dothan) excavated Ekron for 12 seasons, exposing 3.5 percent of the site. It was occupied</a:t>
            </a:r>
            <a:r>
              <a:rPr lang="en-US" baseline="0" dirty="0">
                <a:solidFill>
                  <a:srgbClr val="000000"/>
                </a:solidFill>
                <a:ea typeface="ＭＳ Ｐゴシック" pitchFamily="34" charset="-128"/>
                <a:cs typeface="Times New Roman" pitchFamily="18" charset="0"/>
              </a:rPr>
              <a:t> at least from the Middle Bronze Age (circa 1400 BC).</a:t>
            </a:r>
            <a:endParaRPr lang="en-US" dirty="0">
              <a:solidFill>
                <a:srgbClr val="000000"/>
              </a:solidFill>
              <a:ea typeface="ＭＳ Ｐゴシック" pitchFamily="34" charset="-128"/>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ws080714046</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bowl was likely taken either as booty or as tribute. It was photographed at the British Museum.</a:t>
            </a:r>
          </a:p>
          <a:p>
            <a:endParaRPr lang="en-US" dirty="0"/>
          </a:p>
          <a:p>
            <a:r>
              <a:rPr lang="en-US" dirty="0"/>
              <a:t>tb0929197354</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24840749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notation that David dedicated these things to Yahweh is likely an indication that he set them aside for</a:t>
            </a:r>
            <a:r>
              <a:rPr lang="en-US" baseline="0" dirty="0"/>
              <a:t> future use in building a temple for God (cf. 1 Kgs 7:51). </a:t>
            </a:r>
            <a:r>
              <a:rPr lang="en-US" dirty="0"/>
              <a:t>This</a:t>
            </a:r>
            <a:r>
              <a:rPr lang="en-US" baseline="0" dirty="0"/>
              <a:t> relief shows a pile of goods taken as booty in war. On the far left, a figure is adding items to the pile, while to the center-left, two scribes are making a record of what is there. Items include furniture, vessels of various kinds, and even arms (a quiver and a stack of bows). It is quite possible that similar sorts of items were brought as tribute by the various nations conquered by David. This relief came from the palace of Ashurbanipal at Nineveh and was photographed at the </a:t>
            </a:r>
            <a:r>
              <a:rPr lang="en-US" dirty="0"/>
              <a:t>British Museum. This image comes from </a:t>
            </a:r>
            <a:r>
              <a:rPr lang="en-US" dirty="0" err="1"/>
              <a:t>Zunkir</a:t>
            </a:r>
            <a:r>
              <a:rPr lang="en-US" dirty="0"/>
              <a:t> and is licensed under CC BY-SA 4.0, via Wikimedia Commons: https://commons.wikimedia.org/wiki/File:Campaign_in_southern_Iraq_of_Ashurbanipal_-_carriying_and_couting_booty_in_a_palm_grove.jpg.</a:t>
            </a:r>
          </a:p>
          <a:p>
            <a:endParaRPr lang="en-US" dirty="0"/>
          </a:p>
          <a:p>
            <a:r>
              <a:rPr lang="en-US" dirty="0"/>
              <a:t>wiki03092020164332</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53400484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Edom</a:t>
            </a:r>
            <a:r>
              <a:rPr lang="en-US" baseline="0" dirty="0"/>
              <a:t> and Aram are often confused in the Hebrew (MT) and Septuagint (LXX) because of the similarity between the letters </a:t>
            </a:r>
            <a:r>
              <a:rPr lang="en-US" i="1" baseline="0" dirty="0" err="1"/>
              <a:t>dalet</a:t>
            </a:r>
            <a:r>
              <a:rPr lang="en-US" baseline="0" dirty="0"/>
              <a:t> (Heb. </a:t>
            </a:r>
            <a:r>
              <a:rPr lang="he-IL" baseline="0" dirty="0"/>
              <a:t>ד</a:t>
            </a:r>
            <a:r>
              <a:rPr lang="en-US" baseline="0" dirty="0"/>
              <a:t>) and </a:t>
            </a:r>
            <a:r>
              <a:rPr lang="en-US" i="1" baseline="0" dirty="0" err="1"/>
              <a:t>resh</a:t>
            </a:r>
            <a:r>
              <a:rPr lang="en-US" baseline="0" dirty="0"/>
              <a:t> (Heb. </a:t>
            </a:r>
            <a:r>
              <a:rPr lang="he-IL" baseline="0" dirty="0"/>
              <a:t>ר</a:t>
            </a:r>
            <a:r>
              <a:rPr lang="en-US" baseline="0" dirty="0"/>
              <a:t>). However, since Aram is mentioned at the end of the group of nations and Edom’s subjugation is mentioned in the following verses (2 Sam 8:13-14; cf. 1 Kgs 11:15-16), it seems probable that Edom was the original reading at the head of this list of subdued kingdoms.</a:t>
            </a:r>
          </a:p>
          <a:p>
            <a:endParaRPr lang="en-US" baseline="0" dirty="0"/>
          </a:p>
          <a:p>
            <a:pPr marL="0" indent="0" eaLnBrk="1" hangingPunct="1">
              <a:buFontTx/>
              <a:buNone/>
            </a:pPr>
            <a:r>
              <a:rPr lang="en-US" sz="1200" dirty="0">
                <a:ea typeface="ＭＳ Ｐゴシック" pitchFamily="34" charset="-128"/>
              </a:rPr>
              <a:t>In general, relations between Edom and Israel were not cordial. Saul battled with the Edomites (1 Sam 14:47), as did David (2 Sam 8:13-14, 1 </a:t>
            </a:r>
            <a:r>
              <a:rPr lang="en-US" sz="1200" dirty="0" err="1">
                <a:ea typeface="ＭＳ Ｐゴシック" pitchFamily="34" charset="-128"/>
              </a:rPr>
              <a:t>Kgs</a:t>
            </a:r>
            <a:r>
              <a:rPr lang="en-US" sz="1200" dirty="0">
                <a:ea typeface="ＭＳ Ｐゴシック" pitchFamily="34" charset="-128"/>
              </a:rPr>
              <a:t> 11:15-16), Jehoshaphat (2 </a:t>
            </a:r>
            <a:r>
              <a:rPr lang="en-US" sz="1200" dirty="0" err="1">
                <a:ea typeface="ＭＳ Ｐゴシック" pitchFamily="34" charset="-128"/>
              </a:rPr>
              <a:t>Chr</a:t>
            </a:r>
            <a:r>
              <a:rPr lang="en-US" sz="1200" dirty="0">
                <a:ea typeface="ＭＳ Ｐゴシック" pitchFamily="34" charset="-128"/>
              </a:rPr>
              <a:t> 20), and Je(ho)ram of Judah when “Edom revolted from the rule of Judah to this day” (c. 845 BC, 2 Kgs 8:20-22). Edom remained independent under its own king until about 55 years later (790 BC) when Amaziah of Judah tried to restore Judah’s hegemony over Edom. Amaziah killed 10,000 Edomites in the Valley of Salt (either the Aravah or Eastern Negev), and dashed another 10,000 to pieces by tossing them off a cliff (2 Chr 25:5-13; 2 Kgs 14:7). Amaziah kept and worshipped the idols of Edom and, as a consequence, he was judged by God for doing so (2 Kgs 14:8-14; 2 Chr 25:14-24). Israelite victory songs over Edom were included in the Psalms (Ps 60:6-9 and title; Ps 108:8-12). Edom often took advantage of Jerusalem’s weak moments (Ps 137:7; </a:t>
            </a:r>
            <a:r>
              <a:rPr lang="en-US" sz="1200" dirty="0" err="1">
                <a:ea typeface="ＭＳ Ｐゴシック" pitchFamily="34" charset="-128"/>
              </a:rPr>
              <a:t>Ezek</a:t>
            </a:r>
            <a:r>
              <a:rPr lang="en-US" sz="1200" dirty="0">
                <a:ea typeface="ＭＳ Ｐゴシック" pitchFamily="34" charset="-128"/>
              </a:rPr>
              <a:t> 35:1-10; Amos 1:11) and for this, among other reasons, was sharply condemned by the prophets (Isa 63:1, 21:11-12; </a:t>
            </a:r>
            <a:r>
              <a:rPr lang="en-US" sz="1200" dirty="0" err="1">
                <a:ea typeface="ＭＳ Ｐゴシック" pitchFamily="34" charset="-128"/>
              </a:rPr>
              <a:t>Jer</a:t>
            </a:r>
            <a:r>
              <a:rPr lang="en-US" sz="1200" dirty="0">
                <a:ea typeface="ＭＳ Ｐゴシック" pitchFamily="34" charset="-128"/>
              </a:rPr>
              <a:t> 49:7-22). Obadiah dedicated his whole prophecy to Edom’s doom.</a:t>
            </a: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tb061404279</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Arnon Valley, shown in this photo, formed</a:t>
            </a:r>
            <a:r>
              <a:rPr lang="en-US" baseline="0" dirty="0"/>
              <a:t> the northern border of Moab, a border that it shared with the Israelite tribe of Reuben. </a:t>
            </a:r>
            <a:r>
              <a:rPr lang="en-US" dirty="0"/>
              <a:t>Prior to Moabite settlement, the territory, as well as Ammon, Gilead and Bashan, had been inhabited by the Rephaim, whom the Moabites called the </a:t>
            </a:r>
            <a:r>
              <a:rPr lang="en-US" dirty="0" err="1"/>
              <a:t>Emim</a:t>
            </a:r>
            <a:r>
              <a:rPr lang="en-US" dirty="0"/>
              <a:t>. In Abraham’s time, before Lot’s descendants (Ammon and Moab) were born, Chedarlaomer of Babylon completed a successful military expedition against the Rephaim, seriously weakening their hold on Transjordan. Chedarlaomer’s expedition must have created a settlement vacuum which was eventually filled by the Ammonites, Moabites, and Edomites (Gen 14:1-16). The Moabites were descendants of Lot and his oldest daughter (Gen 19:37). How long it took Moab and Ammon to become clans/tribes is uncertain. Considering biblical chronology, Moab and Ammon (as well as Edom) must have formed as kingdoms or strong tribal groups while the Israelites were in Egypt.</a:t>
            </a:r>
          </a:p>
          <a:p>
            <a:pPr marL="228600" indent="-228600" eaLnBrk="1" hangingPunct="1"/>
            <a:endParaRPr lang="en-US" dirty="0"/>
          </a:p>
          <a:p>
            <a:pPr marL="0" indent="0" eaLnBrk="1" hangingPunct="1">
              <a:buFontTx/>
              <a:buNone/>
            </a:pPr>
            <a:r>
              <a:rPr lang="en-US" dirty="0"/>
              <a:t>David (with Joab) was successful in returning the territory of Moab to Israel (1 Chr 19:14-15). While David sought refuge for his parents (possibly with relatives?) in Moab, he later, as king, fought and subdued Moab (1 Sam 22:3; 2 Sam 8:2). Solomon took Moabite wives and built a temple on the Mount of Olives to </a:t>
            </a:r>
            <a:r>
              <a:rPr lang="en-US" dirty="0" err="1"/>
              <a:t>Chemosh</a:t>
            </a:r>
            <a:r>
              <a:rPr lang="en-US" dirty="0"/>
              <a:t>, the god of Moab (1 Kgs 11:7).</a:t>
            </a:r>
            <a:endParaRPr lang="en-US" b="1" u="sng" dirty="0"/>
          </a:p>
          <a:p>
            <a:pPr marL="228600" indent="-228600" eaLnBrk="1" hangingPunct="1"/>
            <a:endParaRPr lang="en-US" dirty="0"/>
          </a:p>
          <a:p>
            <a:pPr marL="228600" indent="-228600" eaLnBrk="1" hangingPunct="1"/>
            <a:r>
              <a:rPr lang="en-US" dirty="0"/>
              <a:t>tb061204191</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Ammonites were related to the </a:t>
            </a:r>
            <a:r>
              <a:rPr lang="en-US" sz="1200" b="0" dirty="0">
                <a:ea typeface="ＭＳ Ｐゴシック" pitchFamily="34" charset="-128"/>
              </a:rPr>
              <a:t>Israelites</a:t>
            </a:r>
            <a:r>
              <a:rPr lang="en-US" sz="1200" dirty="0">
                <a:ea typeface="ＭＳ Ｐゴシック" pitchFamily="34" charset="-128"/>
              </a:rPr>
              <a:t>, and they should have maintained friendly relations with Israel. In reality, however, Lot’s children were continually at odds with Israel. The center of Ammonite settlement was located at </a:t>
            </a:r>
            <a:r>
              <a:rPr lang="en-US" sz="1200" b="0" dirty="0">
                <a:ea typeface="ＭＳ Ｐゴシック" pitchFamily="34" charset="-128"/>
              </a:rPr>
              <a:t>Rabbah</a:t>
            </a:r>
            <a:r>
              <a:rPr lang="en-US" sz="1200" dirty="0">
                <a:ea typeface="ＭＳ Ｐゴシック" pitchFamily="34" charset="-128"/>
              </a:rPr>
              <a:t>, also known as Rabbath Ammon and Rabbah of the Ammonites. Today Amman, the capital of Jordan, is located there.</a:t>
            </a: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tb031801005</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region</a:t>
            </a:r>
            <a:r>
              <a:rPr lang="en-US" baseline="0" dirty="0"/>
              <a:t> of Philistia included the five city-states (i.e., Philistine pentapolis) of Ekron, Gath, Ashdod, Ashkelon, and Gaza. Gaza was the southernmost town along the coast and Aphek was the northernmost region of their control. The eastern edge was marked by the middle of the Judean Shephelah and the Israelite/Danite/Judahite towns of Gezer, Beth-shemesh, Azekah, Libnah, and Lachish. </a:t>
            </a:r>
          </a:p>
          <a:p>
            <a:endParaRPr lang="en-US" b="0" baseline="0" dirty="0"/>
          </a:p>
          <a:p>
            <a:r>
              <a:rPr lang="en-US" dirty="0"/>
              <a:t>tb102806246</a:t>
            </a:r>
            <a:endParaRPr lang="en-US" b="0"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takes in a wide swath of the Philistine territory.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tb121704850</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and his men defeated the Amalekites and other desert tribes in the Negev during his “mercenary</a:t>
            </a:r>
            <a:r>
              <a:rPr lang="en-US" baseline="0" dirty="0"/>
              <a:t> years” under the authority of Achish, king of Gath (</a:t>
            </a:r>
            <a:r>
              <a:rPr lang="is-IS" baseline="0" dirty="0"/>
              <a:t>1 Sam 27:8; 28:18; 30:1, 13, 18; 2 Sam 1:1, 8, 13</a:t>
            </a:r>
            <a:r>
              <a:rPr lang="en-US" baseline="0" dirty="0"/>
              <a:t>). Tel Masos, shown here, may have been an Amalekite town during that time.</a:t>
            </a:r>
          </a:p>
          <a:p>
            <a:endParaRPr lang="en-US" dirty="0"/>
          </a:p>
          <a:p>
            <a:r>
              <a:rPr lang="en-US" dirty="0"/>
              <a:t>tb122304319</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11211608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See the discussion above for verse 3. Aram-</a:t>
            </a:r>
            <a:r>
              <a:rPr lang="en-US" sz="1200" baseline="0" dirty="0" err="1"/>
              <a:t>zobah</a:t>
            </a:r>
            <a:r>
              <a:rPr lang="en-US" sz="1200" baseline="0" dirty="0"/>
              <a:t> and Beth-</a:t>
            </a:r>
            <a:r>
              <a:rPr lang="en-US" sz="1200" baseline="0" dirty="0" err="1"/>
              <a:t>rehob</a:t>
            </a:r>
            <a:r>
              <a:rPr lang="en-US" sz="1200" baseline="0" dirty="0"/>
              <a:t> (if they were distinct) were likely located in the northern Beqa’ Valley. The Beqa’ Valley runs north-south between the Lebanon and Anti-Lebanon mountain ranges. Lying largely in the rain shadow of the Lebanon Mountains, the valley receives an average rainfall of only 16 inches (40 cm) per year. The valley was conducive to north-south travel, but because of obstacles at either end, international travelers preferred to travel east of the Anti-Lebanon range through Damascus.</a:t>
            </a:r>
          </a:p>
          <a:p>
            <a:endParaRPr lang="en-US" sz="1200" baseline="0" dirty="0"/>
          </a:p>
          <a:p>
            <a:r>
              <a:rPr lang="en-US" dirty="0"/>
              <a:t>adr090512222</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233433087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“Valley of Salt” is a reference to the continuation</a:t>
            </a:r>
            <a:r>
              <a:rPr lang="en-US" baseline="0" dirty="0"/>
              <a:t> of </a:t>
            </a:r>
            <a:r>
              <a:rPr lang="en-US" dirty="0"/>
              <a:t>the Rift</a:t>
            </a:r>
            <a:r>
              <a:rPr lang="en-US" baseline="0" dirty="0"/>
              <a:t> Valley (Arabah) from the southern shores of the Dead Sea. David’s battle with the Edomites occurred on this flat plain. At a later time, his descendants Jehoram (ca 845 BC) and Amaziah of Judah (ca 795 BC) would fight against Edom in this same “Valley of Salt” (2 Kgs 8:20; 14:7). Unlike Jehoram, Amaziah was successful in defeating Edom, like David before him. The Chronicler’s version indicates that this campaign was led by Abishai the brother of Joab (1 Chr 18:12-13; cf. the superscript in Ps 60). This photo shows the robbed tombs at Safi, an ancient site located in the region south of the Dead Sea.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tb061604843</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3762246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A</a:t>
            </a:r>
            <a:r>
              <a:rPr lang="en-US" sz="1200" baseline="0" dirty="0">
                <a:solidFill>
                  <a:srgbClr val="000000"/>
                </a:solidFill>
                <a:ea typeface="ＭＳ Ｐゴシック" pitchFamily="34" charset="-128"/>
                <a:cs typeface="Times New Roman" pitchFamily="18" charset="0"/>
              </a:rPr>
              <a:t>n archaeological survey at Gath</a:t>
            </a:r>
            <a:r>
              <a:rPr lang="en-US" sz="1200" dirty="0">
                <a:solidFill>
                  <a:srgbClr val="000000"/>
                </a:solidFill>
                <a:ea typeface="ＭＳ Ｐゴシック" pitchFamily="34" charset="-128"/>
                <a:cs typeface="Times New Roman" pitchFamily="18" charset="0"/>
              </a:rPr>
              <a:t> determined that the site was almost continuously inhabited from the Chalcolithic period until 1948. It was also found that the site is more than 100 acres (40 ha)—more than four times what was previously thought. During the Early and Late Bronze Ages</a:t>
            </a:r>
            <a:r>
              <a:rPr lang="en-US" sz="1200" baseline="0" dirty="0">
                <a:solidFill>
                  <a:srgbClr val="000000"/>
                </a:solidFill>
                <a:ea typeface="ＭＳ Ｐゴシック" pitchFamily="34" charset="-128"/>
                <a:cs typeface="Times New Roman" pitchFamily="18" charset="0"/>
              </a:rPr>
              <a:t>, Gath was one of the larger towns in the region as it seems that the entire mound was inhabited. </a:t>
            </a:r>
            <a:r>
              <a:rPr lang="en-US" sz="1200" dirty="0">
                <a:solidFill>
                  <a:srgbClr val="000000"/>
                </a:solidFill>
                <a:ea typeface="ＭＳ Ｐゴシック" pitchFamily="34" charset="-128"/>
                <a:cs typeface="Times New Roman" pitchFamily="18" charset="0"/>
              </a:rPr>
              <a:t>Iron Age remains are present only five to sixteen inches (13–41</a:t>
            </a:r>
            <a:r>
              <a:rPr lang="en-US" sz="1200" baseline="0" dirty="0">
                <a:solidFill>
                  <a:srgbClr val="000000"/>
                </a:solidFill>
                <a:ea typeface="ＭＳ Ｐゴシック" pitchFamily="34" charset="-128"/>
                <a:cs typeface="Times New Roman" pitchFamily="18" charset="0"/>
              </a:rPr>
              <a:t> cm)</a:t>
            </a:r>
            <a:r>
              <a:rPr lang="en-US" sz="1200" dirty="0">
                <a:solidFill>
                  <a:srgbClr val="000000"/>
                </a:solidFill>
                <a:ea typeface="ＭＳ Ｐゴシック" pitchFamily="34" charset="-128"/>
                <a:cs typeface="Times New Roman" pitchFamily="18" charset="0"/>
              </a:rPr>
              <a:t> below the surface. These remains include a destruction level three feet (1 m) thick which has been tentatively dated to the late 9th or early 8th century BC. The Philistine site flourished in the 11th, 10th and 9th centuries, but it declined after its destruction in the late 9th or early 8th century. See the next slide for labels.</a:t>
            </a:r>
          </a:p>
          <a:p>
            <a:pPr marL="0" marR="0" indent="0" algn="l" defTabSz="914400" rtl="0" eaLnBrk="1" fontAlgn="auto" latinLnBrk="0" hangingPunct="1">
              <a:spcBef>
                <a:spcPts val="0"/>
              </a:spcBef>
              <a:spcAft>
                <a:spcPts val="0"/>
              </a:spcAft>
              <a:buClrTx/>
              <a:buSzTx/>
              <a:buFontTx/>
              <a:buNone/>
              <a:tabLst/>
              <a:defRPr/>
            </a:pPr>
            <a:endParaRPr lang="en-US" dirty="0"/>
          </a:p>
          <a:p>
            <a:pPr marL="0" marR="0" indent="0" algn="l" defTabSz="914400" rtl="0" eaLnBrk="1" fontAlgn="auto" latinLnBrk="0" hangingPunct="1">
              <a:spcBef>
                <a:spcPts val="0"/>
              </a:spcBef>
              <a:spcAft>
                <a:spcPts val="0"/>
              </a:spcAft>
              <a:buClrTx/>
              <a:buSzTx/>
              <a:buFontTx/>
              <a:buNone/>
              <a:tabLst/>
              <a:defRPr/>
            </a:pPr>
            <a:r>
              <a:rPr lang="en-US" dirty="0"/>
              <a:t>ws041915182</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A major stronghold of the Edomites was Sela (2 Kgs 14:7). The term “Sela” is used 65 times in the Hebrew Bible, usually meaning “rock,” but 6 times as a place name. Of those, four (and possibly five) apparently refer to a site that preserves the biblical name and is located near Bozrah. The location of this site, known as as-Sila’, near the capital of Bozrah and far north of Petra, makes it more likely as the location of Sela than Umm el-</a:t>
            </a:r>
            <a:r>
              <a:rPr lang="en-US" dirty="0" err="1">
                <a:ea typeface="ＭＳ Ｐゴシック" pitchFamily="34" charset="-128"/>
              </a:rPr>
              <a:t>Biyara</a:t>
            </a:r>
            <a:r>
              <a:rPr lang="en-US" dirty="0">
                <a:ea typeface="ＭＳ Ｐゴシック" pitchFamily="34" charset="-128"/>
              </a:rPr>
              <a:t> in Petra. “It is especially accessible from Judah via the eastern end of the Dead Sea and wadis leading southeastward from there….Based on its accessibility and archaeological evidence, modern as-Sila’ is an excellent candidate for biblical Sela” (MacDonald 2000: 192). Recent archaeological work at Sela has demonstrated that it was only accessible by a single route, by</a:t>
            </a:r>
            <a:r>
              <a:rPr lang="en-US" baseline="0" dirty="0">
                <a:ea typeface="ＭＳ Ｐゴシック" pitchFamily="34" charset="-128"/>
              </a:rPr>
              <a:t> a rock-cut stairway on the eastern side (da Riva 2019: 32).</a:t>
            </a:r>
            <a:endParaRPr lang="en-US" dirty="0">
              <a:ea typeface="ＭＳ Ｐゴシック" pitchFamily="34" charset="-128"/>
            </a:endParaRPr>
          </a:p>
          <a:p>
            <a:pPr eaLnBrk="1" hangingPunct="1"/>
            <a:endParaRPr lang="en-US" dirty="0">
              <a:ea typeface="ＭＳ Ｐゴシック" pitchFamily="34" charset="-128"/>
            </a:endParaRPr>
          </a:p>
          <a:p>
            <a:pPr eaLnBrk="1" hangingPunct="1"/>
            <a:r>
              <a:rPr lang="en-US" b="1" dirty="0">
                <a:ea typeface="ＭＳ Ｐゴシック" pitchFamily="34" charset="-128"/>
              </a:rPr>
              <a:t>References:</a:t>
            </a:r>
          </a:p>
          <a:p>
            <a:r>
              <a:rPr lang="en-US" dirty="0">
                <a:effectLst/>
              </a:rPr>
              <a:t>da Riva, Rocio.</a:t>
            </a:r>
          </a:p>
          <a:p>
            <a:pPr marL="685800" indent="-514350">
              <a:tabLst>
                <a:tab pos="685800" algn="l"/>
              </a:tabLst>
            </a:pPr>
            <a:r>
              <a:rPr lang="en-US" dirty="0">
                <a:effectLst/>
              </a:rPr>
              <a:t>2019	Dangling Assyriology. </a:t>
            </a:r>
            <a:r>
              <a:rPr lang="en-US" i="1" dirty="0">
                <a:effectLst/>
              </a:rPr>
              <a:t>Biblical Archaeology Review </a:t>
            </a:r>
            <a:r>
              <a:rPr lang="en-US" dirty="0">
                <a:effectLst/>
              </a:rPr>
              <a:t>45/6</a:t>
            </a:r>
            <a:r>
              <a:rPr lang="en-US" dirty="0"/>
              <a:t>:</a:t>
            </a:r>
            <a:r>
              <a:rPr lang="en-US" dirty="0">
                <a:effectLst/>
              </a:rPr>
              <a:t> 25–32.</a:t>
            </a:r>
          </a:p>
          <a:p>
            <a:r>
              <a:rPr lang="en-US" dirty="0">
                <a:effectLst/>
              </a:rPr>
              <a:t>MacDonald, B.</a:t>
            </a:r>
          </a:p>
          <a:p>
            <a:pPr marL="685800" indent="-514350">
              <a:tabLst>
                <a:tab pos="685800" algn="l"/>
              </a:tabLst>
            </a:pPr>
            <a:r>
              <a:rPr lang="en-US" dirty="0">
                <a:effectLst/>
              </a:rPr>
              <a:t>2000	</a:t>
            </a:r>
            <a:r>
              <a:rPr lang="en-US" i="1" dirty="0">
                <a:effectLst/>
              </a:rPr>
              <a:t>East of the Jordan: Territories and Sites of the Hebrew Scriptures</a:t>
            </a:r>
            <a:r>
              <a:rPr lang="en-US" dirty="0">
                <a:effectLst/>
              </a:rPr>
              <a:t>. Boston: American Schools of Oriental Research.</a:t>
            </a:r>
          </a:p>
          <a:p>
            <a:pPr marL="228600" indent="-228600" eaLnBrk="1" hangingPunct="1"/>
            <a:endParaRPr lang="en-US" dirty="0">
              <a:ea typeface="ＭＳ Ｐゴシック" pitchFamily="34" charset="-128"/>
            </a:endParaRPr>
          </a:p>
          <a:p>
            <a:pPr marL="228600" indent="-228600" eaLnBrk="1" hangingPunct="1"/>
            <a:r>
              <a:rPr lang="en-US" dirty="0">
                <a:ea typeface="ＭＳ Ｐゴシック" pitchFamily="34" charset="-128"/>
              </a:rPr>
              <a:t>tb061404227</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17199115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The seeming</a:t>
            </a:r>
            <a:r>
              <a:rPr lang="en-US" baseline="0" dirty="0">
                <a:ea typeface="ＭＳ Ｐゴシック" pitchFamily="34" charset="-128"/>
              </a:rPr>
              <a:t> invincibility of Sela is mentioned by the prophet in </a:t>
            </a:r>
            <a:r>
              <a:rPr lang="en-US" dirty="0">
                <a:ea typeface="ＭＳ Ｐゴシック" pitchFamily="34" charset="-128"/>
              </a:rPr>
              <a:t>Obadiah 1:3: “The arrogance of your heart has deceived you, You who live in the clefts of the rock [Sela], In the loftiness of your dwelling place, Who say in your heart, ‘Who will bring me down to earth?’” (NASB).</a:t>
            </a:r>
          </a:p>
          <a:p>
            <a:pPr eaLnBrk="1" hangingPunct="1"/>
            <a:endParaRPr lang="en-US" dirty="0">
              <a:ea typeface="ＭＳ Ｐゴシック" pitchFamily="34" charset="-128"/>
            </a:endParaRPr>
          </a:p>
          <a:p>
            <a:pPr eaLnBrk="1" hangingPunct="1"/>
            <a:r>
              <a:rPr lang="en-US" dirty="0">
                <a:ea typeface="ＭＳ Ｐゴシック" pitchFamily="34" charset="-128"/>
              </a:rPr>
              <a:t>tb061404258</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117199115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This aerial photo shows the southern end of the Dead</a:t>
            </a:r>
            <a:r>
              <a:rPr lang="en-US" baseline="0" dirty="0">
                <a:ea typeface="ＭＳ Ｐゴシック" pitchFamily="34" charset="-128"/>
              </a:rPr>
              <a:t> Sea; the Valley of Salt is possibly the plain visible in the foreground.</a:t>
            </a:r>
            <a:endParaRPr lang="en-US" dirty="0">
              <a:ea typeface="ＭＳ Ｐゴシック" pitchFamily="34" charset="-128"/>
            </a:endParaRPr>
          </a:p>
          <a:p>
            <a:pPr eaLnBrk="1" hangingPunct="1"/>
            <a:endParaRPr lang="en-US" dirty="0">
              <a:ea typeface="ＭＳ Ｐゴシック" pitchFamily="34" charset="-128"/>
            </a:endParaRPr>
          </a:p>
          <a:p>
            <a:pPr eaLnBrk="1" hangingPunct="1"/>
            <a:r>
              <a:rPr lang="en-US" dirty="0"/>
              <a:t>ws111017071</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117199115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34" charset="-128"/>
              </a:rPr>
              <a:t>The valley gets its</a:t>
            </a:r>
            <a:r>
              <a:rPr lang="en-US" baseline="0" dirty="0">
                <a:ea typeface="ＭＳ Ｐゴシック" pitchFamily="34" charset="-128"/>
              </a:rPr>
              <a:t> name from the salt deposits left along the shores of the very saline Dead Sea.</a:t>
            </a:r>
            <a:endParaRPr lang="en-US" dirty="0">
              <a:ea typeface="ＭＳ Ｐゴシック" pitchFamily="34" charset="-128"/>
            </a:endParaRPr>
          </a:p>
          <a:p>
            <a:pPr eaLnBrk="1" hangingPunct="1"/>
            <a:endParaRPr lang="en-US" dirty="0">
              <a:ea typeface="ＭＳ Ｐゴシック" pitchFamily="34" charset="-128"/>
            </a:endParaRPr>
          </a:p>
          <a:p>
            <a:pPr eaLnBrk="1" hangingPunct="1"/>
            <a:r>
              <a:rPr lang="en-US" dirty="0"/>
              <a:t>tb030206529</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117199115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 </a:t>
            </a:r>
            <a:r>
              <a:rPr lang="en-US" dirty="0"/>
              <a:t>This image comes from Carole </a:t>
            </a:r>
            <a:r>
              <a:rPr lang="en-US" dirty="0" err="1"/>
              <a:t>Raddato</a:t>
            </a:r>
            <a:r>
              <a:rPr lang="en-US" dirty="0"/>
              <a:t> and is licensed under CC BY-SA 2.0, via Wikimedia Commons: https://commons.wikimedia.org/wiki/File:Exhibition_I_am_Ashurbanipal_king_of_the_world,_king_of_Assyria,_British_Museum_(32102455408).jpg.</a:t>
            </a:r>
          </a:p>
          <a:p>
            <a:endParaRPr lang="en-US" dirty="0">
              <a:solidFill>
                <a:srgbClr val="000000"/>
              </a:solidFill>
              <a:latin typeface="Calibri"/>
            </a:endParaRPr>
          </a:p>
          <a:p>
            <a:r>
              <a:rPr lang="en-US" dirty="0">
                <a:solidFill>
                  <a:srgbClr val="000000"/>
                </a:solidFill>
                <a:latin typeface="Calibri"/>
              </a:rPr>
              <a:t>wiki32102455408</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419207116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37412629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David’s defeat and subjugation of Edom is further discussed in 1 Kings 11:14-16, which relays that David and </a:t>
            </a:r>
            <a:r>
              <a:rPr lang="en-US" baseline="0" dirty="0" err="1"/>
              <a:t>Joab</a:t>
            </a:r>
            <a:r>
              <a:rPr lang="en-US" baseline="0" dirty="0"/>
              <a:t> “killed every male in Edom” (1 </a:t>
            </a:r>
            <a:r>
              <a:rPr lang="en-US" baseline="0" dirty="0" err="1"/>
              <a:t>Kgs</a:t>
            </a:r>
            <a:r>
              <a:rPr lang="en-US" baseline="0" dirty="0"/>
              <a:t> 11:16). This probably means that they killed off all of the royal house of the Edomites, or any that had desired to rule over Edom. Hadad (the adversary to Solomon) was apparently an heir to the rulers of Edom. This photo illustrates the nature of Edomite territory.</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tb061404302</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49624452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That the Edomites became servants of David indicates that they no longer had an independent ruler but were considered subjects of Israel. This relief shows two lines of enemies who are brought before the king of Assyria; each captive has his hands lifted</a:t>
            </a:r>
            <a:r>
              <a:rPr lang="en-US" baseline="0" dirty="0">
                <a:solidFill>
                  <a:srgbClr val="000000"/>
                </a:solidFill>
                <a:latin typeface="Calibri"/>
              </a:rPr>
              <a:t> in supplication, and each is accompanied by an armed Assyrian guard.</a:t>
            </a:r>
            <a:r>
              <a:rPr lang="en-US" dirty="0">
                <a:solidFill>
                  <a:srgbClr val="000000"/>
                </a:solidFill>
                <a:latin typeface="Calibri"/>
              </a:rPr>
              <a:t> This relief was photographed at the British Museum. This image comes from </a:t>
            </a:r>
            <a:r>
              <a:rPr lang="en-US" dirty="0"/>
              <a:t>Carole </a:t>
            </a:r>
            <a:r>
              <a:rPr lang="en-US" dirty="0" err="1"/>
              <a:t>Raddato</a:t>
            </a:r>
            <a:r>
              <a:rPr lang="en-US" dirty="0"/>
              <a:t> and is licensed under CC BY-SA 2.0, via Wikimedia Commons: https://commons.wikimedia.org/wiki/File:Exhibition_I_am_Ashurbanipal_king_of_the_world,_king_of_Assyria,_British_Museum_(44157126330).jpg.</a:t>
            </a:r>
          </a:p>
          <a:p>
            <a:endParaRPr lang="en-US" dirty="0">
              <a:solidFill>
                <a:srgbClr val="000000"/>
              </a:solidFill>
              <a:latin typeface="Calibri"/>
            </a:endParaRPr>
          </a:p>
          <a:p>
            <a:r>
              <a:rPr lang="en-US" dirty="0">
                <a:solidFill>
                  <a:srgbClr val="000000"/>
                </a:solidFill>
                <a:latin typeface="Calibri"/>
              </a:rPr>
              <a:t>wiki44157126330</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419207116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Iron II fortress at Tamar (1 Kgs 9:18) may have been directed at controlling and accessing the copper trade from</a:t>
            </a:r>
            <a:r>
              <a:rPr lang="en-US" baseline="0" dirty="0"/>
              <a:t> the Feinan and Timna regions of the Arabah.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ws110615224</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47740652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tb010710939</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2477406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A</a:t>
            </a:r>
            <a:r>
              <a:rPr lang="en-US" sz="1200" baseline="0" dirty="0">
                <a:solidFill>
                  <a:srgbClr val="000000"/>
                </a:solidFill>
                <a:ea typeface="ＭＳ Ｐゴシック" pitchFamily="34" charset="-128"/>
                <a:cs typeface="Times New Roman" pitchFamily="18" charset="0"/>
              </a:rPr>
              <a:t>n archaeological survey at Gath</a:t>
            </a:r>
            <a:r>
              <a:rPr lang="en-US" sz="1200" dirty="0">
                <a:solidFill>
                  <a:srgbClr val="000000"/>
                </a:solidFill>
                <a:ea typeface="ＭＳ Ｐゴシック" pitchFamily="34" charset="-128"/>
                <a:cs typeface="Times New Roman" pitchFamily="18" charset="0"/>
              </a:rPr>
              <a:t> determined that the site was almost continuously inhabited from the Chalcolithic period until 1948. It was also found that the site is more than 100 acres (40 ha)—more than four times what was previously thought. During the Early and Late Bronze Ages</a:t>
            </a:r>
            <a:r>
              <a:rPr lang="en-US" sz="1200" baseline="0" dirty="0">
                <a:solidFill>
                  <a:srgbClr val="000000"/>
                </a:solidFill>
                <a:ea typeface="ＭＳ Ｐゴシック" pitchFamily="34" charset="-128"/>
                <a:cs typeface="Times New Roman" pitchFamily="18" charset="0"/>
              </a:rPr>
              <a:t>, Gath was one of the larger towns in the region as it seems that the entire mound was inhabited. </a:t>
            </a:r>
            <a:r>
              <a:rPr lang="en-US" sz="1200" dirty="0">
                <a:solidFill>
                  <a:srgbClr val="000000"/>
                </a:solidFill>
                <a:ea typeface="ＭＳ Ｐゴシック" pitchFamily="34" charset="-128"/>
                <a:cs typeface="Times New Roman" pitchFamily="18" charset="0"/>
              </a:rPr>
              <a:t>Iron Age remains are present only five to sixteen inches (13–41</a:t>
            </a:r>
            <a:r>
              <a:rPr lang="en-US" sz="1200" baseline="0" dirty="0">
                <a:solidFill>
                  <a:srgbClr val="000000"/>
                </a:solidFill>
                <a:ea typeface="ＭＳ Ｐゴシック" pitchFamily="34" charset="-128"/>
                <a:cs typeface="Times New Roman" pitchFamily="18" charset="0"/>
              </a:rPr>
              <a:t> cm)</a:t>
            </a:r>
            <a:r>
              <a:rPr lang="en-US" sz="1200" dirty="0">
                <a:solidFill>
                  <a:srgbClr val="000000"/>
                </a:solidFill>
                <a:ea typeface="ＭＳ Ｐゴシック" pitchFamily="34" charset="-128"/>
                <a:cs typeface="Times New Roman" pitchFamily="18" charset="0"/>
              </a:rPr>
              <a:t> below the surface. These remains include a destruction level three feet (1 m) thick which has been tentatively dated to the late 9th or early 8th century BC. The Philistine site flourished in the 11th, 10th and 9th centuries, but it declined after its destruction in the late 9th or early 8th century.</a:t>
            </a:r>
          </a:p>
          <a:p>
            <a:pPr marL="0" marR="0" indent="0" algn="l" defTabSz="914400" rtl="0" eaLnBrk="1" fontAlgn="auto" latinLnBrk="0" hangingPunct="1">
              <a:spcBef>
                <a:spcPts val="0"/>
              </a:spcBef>
              <a:spcAft>
                <a:spcPts val="0"/>
              </a:spcAft>
              <a:buClrTx/>
              <a:buSzTx/>
              <a:buFontTx/>
              <a:buNone/>
              <a:tabLst/>
              <a:defRPr/>
            </a:pPr>
            <a:endParaRPr lang="en-US" dirty="0"/>
          </a:p>
          <a:p>
            <a:pPr marL="0" marR="0" indent="0" algn="l" defTabSz="914400" rtl="0" eaLnBrk="1" fontAlgn="auto" latinLnBrk="0" hangingPunct="1">
              <a:spcBef>
                <a:spcPts val="0"/>
              </a:spcBef>
              <a:spcAft>
                <a:spcPts val="0"/>
              </a:spcAft>
              <a:buClrTx/>
              <a:buSzTx/>
              <a:buFontTx/>
              <a:buNone/>
              <a:tabLst/>
              <a:defRPr/>
            </a:pPr>
            <a:r>
              <a:rPr lang="en-US" dirty="0"/>
              <a:t>ws041915182</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Khirbet </a:t>
            </a:r>
            <a:r>
              <a:rPr lang="en-US" dirty="0" err="1"/>
              <a:t>en-Nahas</a:t>
            </a:r>
            <a:r>
              <a:rPr lang="en-US" dirty="0"/>
              <a:t> was a copper smelting site in ancient Edom that was in use around the time of David. The large dark areas in this photo are mountains of slag, a</a:t>
            </a:r>
            <a:r>
              <a:rPr lang="en-US" baseline="0" dirty="0"/>
              <a:t> byproduct of the smelting process. David and Solomon likely took control of this profitable business, gaining access to raw copper that could be used or exported.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df080207179</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47740652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df080207173</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247740652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Slag is the byproduct of the smelting process, in which copper ore is heated to the melting point in a furnace, allowing the separation</a:t>
            </a:r>
            <a:r>
              <a:rPr lang="en-US" baseline="0" dirty="0"/>
              <a:t> of the metal from the host rock. </a:t>
            </a:r>
          </a:p>
          <a:p>
            <a:endParaRPr lang="en-US" dirty="0"/>
          </a:p>
          <a:p>
            <a:r>
              <a:rPr lang="en-US" dirty="0"/>
              <a:t>df080207332</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247740652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King David Street is located west of the Old City of Jerusalem.</a:t>
            </a:r>
          </a:p>
          <a:p>
            <a:endParaRPr lang="en-US" dirty="0"/>
          </a:p>
          <a:p>
            <a:r>
              <a:rPr lang="en-US" dirty="0"/>
              <a:t>df072404972</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114889059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reads, “Commander of the army in the days of David the King.”</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427565252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“Zeruiah Street” is located in the Abu Tor neighborhood, south of the Old City.</a:t>
            </a:r>
          </a:p>
          <a:p>
            <a:endParaRPr lang="en-US" dirty="0"/>
          </a:p>
          <a:p>
            <a:r>
              <a:rPr lang="en-US" dirty="0"/>
              <a:t>lbd102318811</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220976108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Jehoshaphat the son of </a:t>
            </a:r>
            <a:r>
              <a:rPr lang="en-US" dirty="0" err="1"/>
              <a:t>Ahilud</a:t>
            </a:r>
            <a:r>
              <a:rPr lang="en-US" dirty="0"/>
              <a:t> was the “recorder” (Heb. </a:t>
            </a:r>
            <a:r>
              <a:rPr lang="en-US" i="1" dirty="0" err="1"/>
              <a:t>mazkir</a:t>
            </a:r>
            <a:r>
              <a:rPr lang="en-US" dirty="0"/>
              <a:t>, </a:t>
            </a:r>
            <a:r>
              <a:rPr lang="he-IL" sz="1200" b="0" i="0" u="none" strike="noStrike" kern="1200" baseline="0" dirty="0">
                <a:solidFill>
                  <a:schemeClr val="tx1"/>
                </a:solidFill>
                <a:latin typeface="+mn-lt"/>
                <a:ea typeface="+mn-ea"/>
                <a:cs typeface="+mn-cs"/>
              </a:rPr>
              <a:t>מַזְכִּיר</a:t>
            </a:r>
            <a:r>
              <a:rPr lang="en-US" dirty="0"/>
              <a:t>) during the reigns</a:t>
            </a:r>
            <a:r>
              <a:rPr lang="en-US" baseline="0" dirty="0"/>
              <a:t> of both David and Solomon (2 Sam 8:16; 1 Kgs 4:2). This would have certainly required the ability to read and write in Hebrew, and probably also required some facility in the languages of neighboring states. </a:t>
            </a:r>
            <a:r>
              <a:rPr lang="en-US" dirty="0"/>
              <a:t>This relief was photographed at the British Museum.</a:t>
            </a:r>
          </a:p>
          <a:p>
            <a:endParaRPr lang="en-US" dirty="0"/>
          </a:p>
          <a:p>
            <a:r>
              <a:rPr lang="en-US" dirty="0"/>
              <a:t>adr090506980</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bwb041800102</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tabernacle model was photographed in the Timna Park in southern Israel.</a:t>
            </a:r>
          </a:p>
          <a:p>
            <a:endParaRPr lang="en-US" dirty="0"/>
          </a:p>
          <a:p>
            <a:r>
              <a:rPr lang="en-US" dirty="0"/>
              <a:t>tb022804700</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a:t>
            </a:r>
            <a:r>
              <a:rPr lang="en-US" dirty="0" err="1"/>
              <a:t>Seraiah</a:t>
            </a:r>
            <a:r>
              <a:rPr lang="en-US" baseline="0" dirty="0"/>
              <a:t> (Heb. </a:t>
            </a:r>
            <a:r>
              <a:rPr lang="he-IL" sz="1200" b="0" i="0" u="none" strike="noStrike" kern="1200" baseline="0" dirty="0">
                <a:solidFill>
                  <a:schemeClr val="tx1"/>
                </a:solidFill>
                <a:latin typeface="+mn-lt"/>
                <a:ea typeface="+mn-ea"/>
                <a:cs typeface="+mn-cs"/>
              </a:rPr>
              <a:t>שְׂרָיָה</a:t>
            </a:r>
            <a:r>
              <a:rPr lang="en-US" baseline="0" dirty="0"/>
              <a:t>) has been discovered on an Iron Age seal that is currently held in a private collection (Avigad 1978: 56; plate 15D).</a:t>
            </a:r>
          </a:p>
          <a:p>
            <a:endParaRPr lang="en-US" baseline="0" dirty="0"/>
          </a:p>
          <a:p>
            <a:r>
              <a:rPr lang="en-US" b="1" baseline="0" dirty="0"/>
              <a:t>Reference:</a:t>
            </a:r>
          </a:p>
          <a:p>
            <a:r>
              <a:rPr lang="en-US" baseline="0" dirty="0"/>
              <a:t>Avigad, </a:t>
            </a:r>
            <a:r>
              <a:rPr lang="en-US" baseline="0" dirty="0" err="1"/>
              <a:t>Nahman</a:t>
            </a:r>
            <a:r>
              <a:rPr lang="en-US" baseline="0" dirty="0"/>
              <a:t>.</a:t>
            </a:r>
          </a:p>
          <a:p>
            <a:pPr marL="685800" indent="-457200">
              <a:tabLst>
                <a:tab pos="685800" algn="l"/>
              </a:tabLst>
            </a:pPr>
            <a:r>
              <a:rPr lang="en-US" baseline="0" dirty="0"/>
              <a:t>1978	Baruch the Scribe and </a:t>
            </a:r>
            <a:r>
              <a:rPr lang="en-US" baseline="0" dirty="0" err="1"/>
              <a:t>Jerahmeel</a:t>
            </a:r>
            <a:r>
              <a:rPr lang="en-US" baseline="0" dirty="0"/>
              <a:t> the King’s Son. </a:t>
            </a:r>
            <a:r>
              <a:rPr lang="en-US" i="1" baseline="0" dirty="0"/>
              <a:t>Israel Exploration Journal </a:t>
            </a:r>
            <a:r>
              <a:rPr lang="en-US" baseline="0" dirty="0"/>
              <a:t>28:1–2, 52–6.</a:t>
            </a:r>
          </a:p>
          <a:p>
            <a:endParaRPr lang="en-US" dirty="0"/>
          </a:p>
          <a:p>
            <a:r>
              <a:rPr lang="en-US" dirty="0"/>
              <a:t>tb102605501</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3244823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meaning</a:t>
            </a:r>
            <a:r>
              <a:rPr lang="en-US" b="0" baseline="0" dirty="0"/>
              <a:t> or identification of “</a:t>
            </a:r>
            <a:r>
              <a:rPr lang="en-US" b="0" dirty="0"/>
              <a:t>Metheg</a:t>
            </a:r>
            <a:r>
              <a:rPr lang="en-US" b="0" baseline="0" dirty="0"/>
              <a:t>-</a:t>
            </a:r>
            <a:r>
              <a:rPr lang="en-US" b="0" baseline="0" dirty="0" err="1"/>
              <a:t>ammah</a:t>
            </a:r>
            <a:r>
              <a:rPr lang="en-US" b="0" baseline="0" dirty="0"/>
              <a:t>” (Heb. </a:t>
            </a:r>
            <a:r>
              <a:rPr lang="he-IL" sz="1200" b="0" i="0" u="none" strike="noStrike" kern="1200" baseline="0" dirty="0">
                <a:solidFill>
                  <a:schemeClr val="tx1"/>
                </a:solidFill>
                <a:latin typeface="+mn-lt"/>
                <a:ea typeface="+mn-ea"/>
                <a:cs typeface="+mn-cs"/>
              </a:rPr>
              <a:t>מֶתֶג הָאַמָּה</a:t>
            </a:r>
            <a:r>
              <a:rPr lang="en-US" b="0" baseline="0" dirty="0"/>
              <a:t>) is uncertain. The name/phrase is not attested elsewhere in the Hebrew Bible, and it is absent from the LXX of 2 Samuel 8:1. Many English versions take it to be an otherwise unattested place name (ESV, NET, NIV), while others attempt to translate it, so that David took “the bridle of the mother city” (ASV), “the authority of the mother-town” (BBE), “control of the chief city” (NASB), or “the bridle of the metropolis” (YLT).</a:t>
            </a:r>
          </a:p>
          <a:p>
            <a:endParaRPr lang="en-US" b="0" baseline="0" dirty="0"/>
          </a:p>
          <a:p>
            <a:r>
              <a:rPr lang="en-US" b="0" baseline="0" dirty="0"/>
              <a:t>The parallel passage in 1 Chronicles 18:1 (LXX and MT) states that David “</a:t>
            </a:r>
            <a:r>
              <a:rPr lang="en-US" sz="1200" b="0" i="0" u="none" strike="noStrike" kern="1200" baseline="0" dirty="0">
                <a:solidFill>
                  <a:schemeClr val="tx1"/>
                </a:solidFill>
                <a:latin typeface="+mn-lt"/>
                <a:ea typeface="+mn-ea"/>
                <a:cs typeface="+mn-cs"/>
              </a:rPr>
              <a:t>took </a:t>
            </a:r>
            <a:r>
              <a:rPr lang="en-US" sz="1200" b="1" i="0" u="none" strike="noStrike" kern="1200" baseline="0" dirty="0">
                <a:solidFill>
                  <a:schemeClr val="tx1"/>
                </a:solidFill>
                <a:latin typeface="+mn-lt"/>
                <a:ea typeface="+mn-ea"/>
                <a:cs typeface="+mn-cs"/>
              </a:rPr>
              <a:t>Gath and its towns </a:t>
            </a:r>
            <a:r>
              <a:rPr lang="en-US" sz="1200" b="0" i="0" u="none" strike="noStrike" kern="1200" baseline="0" dirty="0">
                <a:solidFill>
                  <a:schemeClr val="tx1"/>
                </a:solidFill>
                <a:latin typeface="+mn-lt"/>
                <a:ea typeface="+mn-ea"/>
                <a:cs typeface="+mn-cs"/>
              </a:rPr>
              <a:t>out of the hand of the Philistines.” While some consider this a preferable reading (e.g., Rainey and Notley 2006: 160), it still presents an archaeological and historical problem. It appears that Gath (Tell es-Safi) was the largest town in the entire southern Levant during the 10th–9th centuries BC, which would seem to argue against it being conquered by David (see also 1 Kgs 2:36-41 where </a:t>
            </a:r>
            <a:r>
              <a:rPr lang="en-US" sz="1200" b="0" i="0" u="none" strike="noStrike" kern="1200" baseline="0" dirty="0" err="1">
                <a:solidFill>
                  <a:schemeClr val="tx1"/>
                </a:solidFill>
                <a:latin typeface="+mn-lt"/>
                <a:ea typeface="+mn-ea"/>
                <a:cs typeface="+mn-cs"/>
              </a:rPr>
              <a:t>Shimei</a:t>
            </a:r>
            <a:r>
              <a:rPr lang="en-US" sz="1200" b="0" i="0" u="none" strike="noStrike" kern="1200" baseline="0" dirty="0">
                <a:solidFill>
                  <a:schemeClr val="tx1"/>
                </a:solidFill>
                <a:latin typeface="+mn-lt"/>
                <a:ea typeface="+mn-ea"/>
                <a:cs typeface="+mn-cs"/>
              </a:rPr>
              <a:t> flees to Philistine Gath, apparently outside of Solomon’s jurisdiction). Conversely, Rainey argues that this Gath should be identified with Gath-rimmon/Gittaim, which is most likely to be identified with Ras Abu Hamid in the Aijalon Valley (e.g., Rainey and Notley 2006: 160). In addition, textual evidence seems to indicate the existence of a third “Gath” in the vicinity of the eastern Aijalon Valley, which may be related to the Gath in 2 Chronicles 8:1 (perhaps to be related to Khirbet Abu Murrah/Horvat Avimor, see Chapter 4 in McKinny 2016 for a detailed discussion). This site is identified on the map shown here. </a:t>
            </a:r>
          </a:p>
          <a:p>
            <a:endParaRPr lang="en-US" sz="1200" b="0" i="0" u="none" strike="noStrike" kern="1200" baseline="0" dirty="0">
              <a:solidFill>
                <a:schemeClr val="tx1"/>
              </a:solidFill>
              <a:latin typeface="+mn-lt"/>
              <a:ea typeface="+mn-ea"/>
              <a:cs typeface="+mn-cs"/>
            </a:endParaRPr>
          </a:p>
          <a:p>
            <a:r>
              <a:rPr lang="en-US" dirty="0"/>
              <a:t>This map comes from the Survey of Western Palestine, published in 1880 by the Palestine Exploration Fund; a digital version of the 26-map set is available from BiblePlaces.com.</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References:</a:t>
            </a:r>
            <a:br>
              <a:rPr lang="en-US" sz="1200" kern="1200" dirty="0">
                <a:solidFill>
                  <a:schemeClr val="tx1"/>
                </a:solidFill>
                <a:effectLst/>
                <a:latin typeface="+mn-lt"/>
                <a:ea typeface="+mn-ea"/>
                <a:cs typeface="+mn-cs"/>
              </a:rPr>
            </a:br>
            <a:r>
              <a:rPr lang="en-US" dirty="0" err="1"/>
              <a:t>McKinny</a:t>
            </a:r>
            <a:r>
              <a:rPr lang="en-US" dirty="0"/>
              <a:t>, C.</a:t>
            </a:r>
          </a:p>
          <a:p>
            <a:pPr marL="685800" indent="-457200">
              <a:tabLst>
                <a:tab pos="685800" algn="l"/>
              </a:tabLst>
            </a:pPr>
            <a:r>
              <a:rPr lang="en-US" dirty="0"/>
              <a:t>2016	A Historical Geography of the Administrative Divisions of Judah: the Town Lists of Judah and Benjamin in Joshua 15:21-62 and 18:21-28. Ph.D. Dissertation, Bar </a:t>
            </a:r>
            <a:r>
              <a:rPr lang="en-US" dirty="0" err="1"/>
              <a:t>Ilan</a:t>
            </a:r>
            <a:r>
              <a:rPr lang="en-US" dirty="0"/>
              <a:t> University, Ramat </a:t>
            </a:r>
            <a:r>
              <a:rPr lang="en-US" dirty="0" err="1"/>
              <a:t>Gan</a:t>
            </a:r>
            <a:r>
              <a:rPr lang="en-US" dirty="0"/>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Rainey, A. F., and </a:t>
            </a:r>
            <a:r>
              <a:rPr lang="en-US" sz="1200" kern="1200" dirty="0" err="1">
                <a:solidFill>
                  <a:schemeClr val="tx1"/>
                </a:solidFill>
                <a:effectLst/>
                <a:latin typeface="+mn-lt"/>
                <a:ea typeface="+mn-ea"/>
                <a:cs typeface="+mn-cs"/>
              </a:rPr>
              <a:t>Notley</a:t>
            </a:r>
            <a:r>
              <a:rPr lang="en-US" sz="1200" kern="1200" dirty="0">
                <a:solidFill>
                  <a:schemeClr val="tx1"/>
                </a:solidFill>
                <a:effectLst/>
                <a:latin typeface="+mn-lt"/>
                <a:ea typeface="+mn-ea"/>
                <a:cs typeface="+mn-cs"/>
              </a:rPr>
              <a:t>, S.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r>
              <a:rPr lang="en-US" dirty="0">
                <a:effectLst/>
              </a:rPr>
              <a:t> </a:t>
            </a:r>
          </a:p>
          <a:p>
            <a:endParaRPr lang="en-US" sz="1200" b="0" i="0" u="none" strike="noStrike" kern="1200" baseline="0" dirty="0">
              <a:solidFill>
                <a:schemeClr val="tx1"/>
              </a:solidFill>
              <a:latin typeface="+mn-lt"/>
              <a:ea typeface="+mn-ea"/>
              <a:cs typeface="+mn-cs"/>
            </a:endParaRPr>
          </a:p>
          <a:p>
            <a:r>
              <a:rPr lang="en-US" dirty="0"/>
              <a:t>swpmap17a</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408986309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palette</a:t>
            </a:r>
            <a:r>
              <a:rPr lang="en-US" baseline="0" dirty="0"/>
              <a:t> comes from Egypt and is roughly contemporary with the time of David. Made of wood, it contains a slot with two reeds for writing, as well as two small ink depressions, one for red and one for black ink. It was photographed at the Louvre Abu Dhabi.</a:t>
            </a:r>
          </a:p>
          <a:p>
            <a:endParaRPr lang="en-US" baseline="0" dirty="0"/>
          </a:p>
          <a:p>
            <a:r>
              <a:rPr lang="en-US" dirty="0"/>
              <a:t>tb0520184663</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324482331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palette</a:t>
            </a:r>
            <a:r>
              <a:rPr lang="en-US" baseline="0" dirty="0"/>
              <a:t> includes several reeds for writing; rather than depressions for ink it has a larger area at one end for each color. </a:t>
            </a:r>
            <a:r>
              <a:rPr lang="en-US" dirty="0"/>
              <a:t>This image comes from The Metropolitan Museum of Art and is in the public domain. Source: https://www.metmuseum.org/art/collection/search/545113</a:t>
            </a:r>
          </a:p>
          <a:p>
            <a:endParaRPr lang="en-US" dirty="0"/>
          </a:p>
          <a:p>
            <a:r>
              <a:rPr lang="en-US" dirty="0"/>
              <a:t>met545113</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324482331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tools commonly used by scribes of</a:t>
            </a:r>
            <a:r>
              <a:rPr lang="en-US" baseline="0" dirty="0"/>
              <a:t> the Iron Age was a knife. Papyrus was imported from Egypt in lengthy rolls, and the scribe was required to cut off the length appropriate for the document he was writing. Reference to a similar scribe’s knife appears in Jeremiah 36:23. </a:t>
            </a:r>
            <a:r>
              <a:rPr lang="en-US" dirty="0"/>
              <a:t>This image comes from The Metropolitan Museum of Art and is in the public domain. Source: https://www.metmuseum.org/art/collection/search/568364</a:t>
            </a:r>
          </a:p>
          <a:p>
            <a:endParaRPr lang="en-US" dirty="0"/>
          </a:p>
          <a:p>
            <a:r>
              <a:rPr lang="en-US" dirty="0"/>
              <a:t>met568364</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324482331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painting illustrates a scribe from a few centuries before David. The scribe holds a papyrus roll,</a:t>
            </a:r>
            <a:r>
              <a:rPr lang="en-US" baseline="0" dirty="0"/>
              <a:t> partially unrolled, between his hands, and he has tucked his writing palette under his left arm. This painting </a:t>
            </a:r>
            <a:r>
              <a:rPr lang="en-US" dirty="0"/>
              <a:t>was photographed at the British Museum</a:t>
            </a:r>
            <a:r>
              <a:rPr lang="en-US" baseline="0" dirty="0"/>
              <a:t>.</a:t>
            </a:r>
          </a:p>
          <a:p>
            <a:endParaRPr lang="en-US" baseline="0" dirty="0"/>
          </a:p>
          <a:p>
            <a:r>
              <a:rPr lang="en-US" dirty="0"/>
              <a:t>adr1805170638</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324482331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a:t>
            </a:r>
            <a:r>
              <a:rPr lang="en-US" b="0" baseline="0" dirty="0"/>
              <a:t> Cherethites and Pelethites occur frequently in the narrative associated with David (</a:t>
            </a:r>
            <a:r>
              <a:rPr lang="de-DE" b="0" baseline="0" dirty="0"/>
              <a:t>1 Sam 30:14; 2 Sam 8:18; 15:18; 20:7, 23; 1 Kgs 1:38, 44; 1 Chr 18:17</a:t>
            </a:r>
            <a:r>
              <a:rPr lang="en-US" b="0" baseline="0" dirty="0"/>
              <a:t>). They appear to have made up a significant part of the military force that remained loyal to him (see especially 2 Sam 15:18-22). Two later passages connect these peoples with the seacoast and the Philistines (</a:t>
            </a:r>
            <a:r>
              <a:rPr lang="hu-HU" b="0" baseline="0" dirty="0"/>
              <a:t>Ezek 25:16; Zeph 2:5</a:t>
            </a:r>
            <a:r>
              <a:rPr lang="en-US" b="0" baseline="0" dirty="0"/>
              <a:t>), but the exact relationship between the Cherethites and Pelethites and the Philistines remains unclear. </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tb121704822</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338668383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Hebrew</a:t>
            </a:r>
            <a:r>
              <a:rPr lang="en-US" baseline="0" dirty="0"/>
              <a:t> MT has “priests,” but the </a:t>
            </a:r>
            <a:r>
              <a:rPr lang="en-US" dirty="0"/>
              <a:t>LXX has</a:t>
            </a:r>
            <a:r>
              <a:rPr lang="en-US" baseline="0" dirty="0"/>
              <a:t> </a:t>
            </a:r>
            <a:r>
              <a:rPr lang="el-GR" sz="1200" b="0" i="0" u="none" strike="noStrike" kern="1200" baseline="0" dirty="0">
                <a:solidFill>
                  <a:schemeClr val="tx1"/>
                </a:solidFill>
                <a:latin typeface="+mn-lt"/>
                <a:ea typeface="+mn-ea"/>
                <a:cs typeface="+mn-cs"/>
              </a:rPr>
              <a:t>αὐλάρχαι</a:t>
            </a:r>
            <a:r>
              <a:rPr lang="en-US" baseline="0" dirty="0"/>
              <a:t>, which means “rulers.” Given David’s apparent respect for the priesthood and the cult, the reading of the LXX appears more likely. The seal shown here reads “Jehoahaz, son of the king” (Heb. </a:t>
            </a:r>
            <a:r>
              <a:rPr lang="he-IL" baseline="0" dirty="0"/>
              <a:t>יהואחז בן המלך</a:t>
            </a:r>
            <a:r>
              <a:rPr lang="en-US" baseline="0" dirty="0"/>
              <a:t>), and it would have belonged to a son of the king who held some administrative role like the sons of David. The seal is unprovenanced, and there is some question about its authenticity. This artifact was photographed in the Israel Museum.</a:t>
            </a:r>
          </a:p>
          <a:p>
            <a:endParaRPr lang="en-US" baseline="0" dirty="0"/>
          </a:p>
          <a:p>
            <a:r>
              <a:rPr lang="en-US" dirty="0"/>
              <a:t>tb032014267</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585065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a typeface="ＭＳ Ｐゴシック" pitchFamily="34" charset="-128"/>
                <a:cs typeface="Times New Roman" pitchFamily="18" charset="0"/>
              </a:rPr>
              <a:t>As noted previously, </a:t>
            </a:r>
            <a:r>
              <a:rPr lang="en-US" b="0" baseline="0" dirty="0">
                <a:solidFill>
                  <a:schemeClr val="tx1"/>
                </a:solidFill>
              </a:rPr>
              <a:t>t</a:t>
            </a:r>
            <a:r>
              <a:rPr lang="en-US" b="0" baseline="0" dirty="0"/>
              <a:t>he parallel account in 1 Chronicles 18:1 states that David took “Gath and its towns.” </a:t>
            </a:r>
            <a:r>
              <a:rPr lang="en-US" dirty="0">
                <a:solidFill>
                  <a:srgbClr val="000000"/>
                </a:solidFill>
                <a:ea typeface="ＭＳ Ｐゴシック" pitchFamily="34" charset="-128"/>
                <a:cs typeface="Times New Roman" pitchFamily="18" charset="0"/>
              </a:rPr>
              <a:t>Anson Rainey (following B. Mazar) has suggested that this</a:t>
            </a:r>
            <a:r>
              <a:rPr lang="en-US" baseline="0" dirty="0">
                <a:solidFill>
                  <a:srgbClr val="000000"/>
                </a:solidFill>
                <a:ea typeface="ＭＳ Ｐゴシック" pitchFamily="34" charset="-128"/>
                <a:cs typeface="Times New Roman" pitchFamily="18" charset="0"/>
              </a:rPr>
              <a:t> does not refer to the well-known Philistine Gath (Tell </a:t>
            </a:r>
            <a:r>
              <a:rPr lang="en-US" baseline="0" dirty="0" err="1">
                <a:solidFill>
                  <a:srgbClr val="000000"/>
                </a:solidFill>
                <a:ea typeface="ＭＳ Ｐゴシック" pitchFamily="34" charset="-128"/>
                <a:cs typeface="Times New Roman" pitchFamily="18" charset="0"/>
              </a:rPr>
              <a:t>es</a:t>
            </a:r>
            <a:r>
              <a:rPr lang="en-US" baseline="0" dirty="0">
                <a:solidFill>
                  <a:srgbClr val="000000"/>
                </a:solidFill>
                <a:ea typeface="ＭＳ Ｐゴシック" pitchFamily="34" charset="-128"/>
                <a:cs typeface="Times New Roman" pitchFamily="18" charset="0"/>
              </a:rPr>
              <a:t>-Safi), but to a different Gath, such as Gath-</a:t>
            </a:r>
            <a:r>
              <a:rPr lang="en-US" baseline="0" dirty="0" err="1">
                <a:solidFill>
                  <a:srgbClr val="000000"/>
                </a:solidFill>
                <a:ea typeface="ＭＳ Ｐゴシック" pitchFamily="34" charset="-128"/>
                <a:cs typeface="Times New Roman" pitchFamily="18" charset="0"/>
              </a:rPr>
              <a:t>Rimmon</a:t>
            </a:r>
            <a:r>
              <a:rPr lang="en-US" baseline="0" dirty="0">
                <a:solidFill>
                  <a:srgbClr val="000000"/>
                </a:solidFill>
                <a:ea typeface="ＭＳ Ｐゴシック" pitchFamily="34" charset="-128"/>
                <a:cs typeface="Times New Roman" pitchFamily="18" charset="0"/>
              </a:rPr>
              <a:t> (e.g., Josh 21:24). </a:t>
            </a:r>
            <a:r>
              <a:rPr lang="en-US" dirty="0" err="1">
                <a:solidFill>
                  <a:srgbClr val="000000"/>
                </a:solidFill>
                <a:ea typeface="ＭＳ Ｐゴシック" pitchFamily="34" charset="-128"/>
                <a:cs typeface="Times New Roman" pitchFamily="18" charset="0"/>
              </a:rPr>
              <a:t>Ras</a:t>
            </a:r>
            <a:r>
              <a:rPr lang="en-US" dirty="0">
                <a:solidFill>
                  <a:srgbClr val="000000"/>
                </a:solidFill>
                <a:ea typeface="ＭＳ Ｐゴシック" pitchFamily="34" charset="-128"/>
                <a:cs typeface="Times New Roman" pitchFamily="18" charset="0"/>
              </a:rPr>
              <a:t> Abu </a:t>
            </a:r>
            <a:r>
              <a:rPr lang="en-US" dirty="0" err="1">
                <a:solidFill>
                  <a:srgbClr val="000000"/>
                </a:solidFill>
                <a:ea typeface="ＭＳ Ｐゴシック" pitchFamily="34" charset="-128"/>
                <a:cs typeface="Times New Roman" pitchFamily="18" charset="0"/>
              </a:rPr>
              <a:t>Humeid</a:t>
            </a:r>
            <a:r>
              <a:rPr lang="en-US" dirty="0">
                <a:solidFill>
                  <a:srgbClr val="000000"/>
                </a:solidFill>
                <a:ea typeface="ＭＳ Ｐゴシック" pitchFamily="34" charset="-128"/>
                <a:cs typeface="Times New Roman" pitchFamily="18" charset="0"/>
              </a:rPr>
              <a:t> may be identified with the biblical city of Gath-rimmon. “One fact is abundantly clear: all of the relevant texts, from the topographical lists of Thutmose III (no. 63) to the Medeba map, point to a location for Gath/Gittaim/Gath-rimmon in the area just south or southwest of Lod. It could have been in the spot of present-day </a:t>
            </a:r>
            <a:r>
              <a:rPr lang="en-US" dirty="0" err="1">
                <a:solidFill>
                  <a:srgbClr val="000000"/>
                </a:solidFill>
                <a:ea typeface="ＭＳ Ｐゴシック" pitchFamily="34" charset="-128"/>
                <a:cs typeface="Times New Roman" pitchFamily="18" charset="0"/>
              </a:rPr>
              <a:t>Ramla</a:t>
            </a:r>
            <a:r>
              <a:rPr lang="en-US" dirty="0">
                <a:solidFill>
                  <a:srgbClr val="000000"/>
                </a:solidFill>
                <a:ea typeface="ＭＳ Ｐゴシック" pitchFamily="34" charset="-128"/>
                <a:cs typeface="Times New Roman" pitchFamily="18" charset="0"/>
              </a:rPr>
              <a:t> (</a:t>
            </a:r>
            <a:r>
              <a:rPr lang="en-US" dirty="0" err="1">
                <a:solidFill>
                  <a:srgbClr val="000000"/>
                </a:solidFill>
                <a:ea typeface="ＭＳ Ｐゴシック" pitchFamily="34" charset="-128"/>
                <a:cs typeface="Times New Roman" pitchFamily="18" charset="0"/>
              </a:rPr>
              <a:t>Ramleh</a:t>
            </a:r>
            <a:r>
              <a:rPr lang="en-US" dirty="0">
                <a:solidFill>
                  <a:srgbClr val="000000"/>
                </a:solidFill>
                <a:ea typeface="ＭＳ Ｐゴシック" pitchFamily="34" charset="-128"/>
                <a:cs typeface="Times New Roman" pitchFamily="18" charset="0"/>
              </a:rPr>
              <a:t>) or possibly Ras Abu </a:t>
            </a:r>
            <a:r>
              <a:rPr lang="en-US" dirty="0" err="1">
                <a:solidFill>
                  <a:srgbClr val="000000"/>
                </a:solidFill>
                <a:ea typeface="ＭＳ Ｐゴシック" pitchFamily="34" charset="-128"/>
                <a:cs typeface="Times New Roman" pitchFamily="18" charset="0"/>
              </a:rPr>
              <a:t>Humeid</a:t>
            </a:r>
            <a:r>
              <a:rPr lang="en-US" dirty="0">
                <a:solidFill>
                  <a:srgbClr val="000000"/>
                </a:solidFill>
                <a:ea typeface="ＭＳ Ｐゴシック" pitchFamily="34" charset="-128"/>
                <a:cs typeface="Times New Roman" pitchFamily="18" charset="0"/>
              </a:rPr>
              <a:t>” (Rainey and Notley 2006: 145). Ras Abu Hamid was excavated by S. Wolff</a:t>
            </a:r>
            <a:r>
              <a:rPr lang="en-US" baseline="0" dirty="0">
                <a:solidFill>
                  <a:srgbClr val="000000"/>
                </a:solidFill>
                <a:ea typeface="ＭＳ Ｐゴシック" pitchFamily="34" charset="-128"/>
                <a:cs typeface="Times New Roman" pitchFamily="18" charset="0"/>
              </a:rPr>
              <a:t> and A. </a:t>
            </a:r>
            <a:r>
              <a:rPr lang="en-US" baseline="0" dirty="0" err="1">
                <a:solidFill>
                  <a:srgbClr val="000000"/>
                </a:solidFill>
                <a:ea typeface="ＭＳ Ｐゴシック" pitchFamily="34" charset="-128"/>
                <a:cs typeface="Times New Roman" pitchFamily="18" charset="0"/>
              </a:rPr>
              <a:t>Shavit</a:t>
            </a:r>
            <a:r>
              <a:rPr lang="en-US" baseline="0" dirty="0">
                <a:solidFill>
                  <a:srgbClr val="000000"/>
                </a:solidFill>
                <a:ea typeface="ＭＳ Ｐゴシック" pitchFamily="34" charset="-128"/>
                <a:cs typeface="Times New Roman" pitchFamily="18" charset="0"/>
              </a:rPr>
              <a:t> who found remains from the Middle Bronze Age through the Byzantine period. </a:t>
            </a:r>
            <a:endParaRPr lang="en-US" dirty="0">
              <a:solidFill>
                <a:srgbClr val="000000"/>
              </a:solidFill>
              <a:ea typeface="ＭＳ Ｐゴシック" pitchFamily="34" charset="-128"/>
              <a:cs typeface="Times New Roman" pitchFamily="18" charset="0"/>
            </a:endParaRPr>
          </a:p>
          <a:p>
            <a:endParaRPr lang="en-US" dirty="0">
              <a:solidFill>
                <a:srgbClr val="000000"/>
              </a:solidFill>
              <a:ea typeface="ＭＳ Ｐゴシック" pitchFamily="34" charset="-128"/>
              <a:cs typeface="Times New Roman" pitchFamily="18" charset="0"/>
            </a:endParaRPr>
          </a:p>
          <a:p>
            <a:r>
              <a:rPr lang="en-US" b="1" dirty="0">
                <a:solidFill>
                  <a:srgbClr val="000000"/>
                </a:solidFill>
                <a:ea typeface="ＭＳ Ｐゴシック" pitchFamily="34" charset="-128"/>
                <a:cs typeface="Times New Roman" pitchFamily="18" charset="0"/>
              </a:rPr>
              <a:t>Reference:</a:t>
            </a:r>
          </a:p>
          <a:p>
            <a:r>
              <a:rPr lang="en-US" dirty="0"/>
              <a:t>Rainey, A. F., and </a:t>
            </a:r>
            <a:r>
              <a:rPr lang="en-US" dirty="0" err="1"/>
              <a:t>Notley</a:t>
            </a:r>
            <a:r>
              <a:rPr lang="en-US" dirty="0"/>
              <a:t>, S. </a:t>
            </a:r>
          </a:p>
          <a:p>
            <a:pPr marL="685800" indent="-457200">
              <a:tabLst>
                <a:tab pos="685800" algn="l"/>
              </a:tabLst>
            </a:pPr>
            <a:r>
              <a:rPr lang="en-US" dirty="0"/>
              <a:t>2006	</a:t>
            </a:r>
            <a:r>
              <a:rPr lang="en-US" i="1" dirty="0"/>
              <a:t>The Sacred Bridge: Carta’s Atlas of the Biblical World</a:t>
            </a:r>
            <a:r>
              <a:rPr lang="en-US" dirty="0"/>
              <a:t>. Jerusalem: Carta. </a:t>
            </a:r>
          </a:p>
          <a:p>
            <a:endParaRPr lang="en-US" b="1" dirty="0">
              <a:solidFill>
                <a:srgbClr val="000000"/>
              </a:solidFill>
              <a:ea typeface="ＭＳ Ｐゴシック" pitchFamily="34" charset="-128"/>
              <a:cs typeface="Times New Roman" pitchFamily="18" charset="0"/>
            </a:endParaRPr>
          </a:p>
          <a:p>
            <a:r>
              <a:rPr lang="en-US" dirty="0">
                <a:solidFill>
                  <a:srgbClr val="000000"/>
                </a:solidFill>
                <a:ea typeface="ＭＳ Ｐゴシック" pitchFamily="34" charset="-128"/>
                <a:cs typeface="Times New Roman" pitchFamily="18" charset="0"/>
              </a:rPr>
              <a:t>tb061307275</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945625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king is mentioned in relation to Moab. In fact, no king of Moab is known from this</a:t>
            </a:r>
            <a:r>
              <a:rPr lang="en-US" baseline="0" dirty="0"/>
              <a:t> period until Mesha established his rule in the mid-9th century BC. </a:t>
            </a:r>
            <a:r>
              <a:rPr lang="en-US" b="0" baseline="0" dirty="0"/>
              <a:t>This chart comes from </a:t>
            </a:r>
            <a:r>
              <a:rPr lang="en-US" b="0" i="1" baseline="0" dirty="0"/>
              <a:t>The Regnal Chronology of the Kings of Judah and Israel: An Illustrated Guide</a:t>
            </a:r>
            <a:r>
              <a:rPr lang="en-US" b="0" baseline="0" dirty="0"/>
              <a:t>, by Chris McKinny, available from BiblePlaces.com.</a:t>
            </a:r>
            <a:endParaRPr lang="en-US" baseline="0" dirty="0"/>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territory traditionally associated with ancient Moab extended from Nahal Arnon in the north to Nahal Zered in the south. </a:t>
            </a:r>
            <a:r>
              <a:rPr lang="en-US" dirty="0"/>
              <a:t>This is a detail from map 1-14 from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4093696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Arnon River was the northern border of Moab during much of its history (</a:t>
            </a:r>
            <a:r>
              <a:rPr lang="en-US" sz="1200" dirty="0" err="1"/>
              <a:t>Num</a:t>
            </a:r>
            <a:r>
              <a:rPr lang="en-US" sz="1200" dirty="0"/>
              <a:t> 21:13; </a:t>
            </a:r>
            <a:r>
              <a:rPr lang="en-US" sz="1200" dirty="0" err="1"/>
              <a:t>Deut</a:t>
            </a:r>
            <a:r>
              <a:rPr lang="en-US" sz="1200" dirty="0"/>
              <a:t> 3:16). Nahal Arnon (Wadi </a:t>
            </a:r>
            <a:r>
              <a:rPr lang="en-US" sz="1200" dirty="0" err="1"/>
              <a:t>Mujib</a:t>
            </a:r>
            <a:r>
              <a:rPr lang="en-US" sz="1200" dirty="0"/>
              <a:t>) is an impressive canyon that is nearly 3 miles (5 km) wide at the point opposite Aroer where the King’s Highway ran. Its depth is between 1,300 and 2,300 feet (400 m and 700 m). As such, the Arnon was a barrier to travel in ancient times.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Alternately, travelers could use the Wilderness Highway to the east which avoided the east-west gorges like the Arnon.</a:t>
            </a:r>
            <a:r>
              <a:rPr lang="en-US" sz="1200" baseline="0" dirty="0"/>
              <a:t> </a:t>
            </a:r>
            <a:r>
              <a:rPr lang="en-US" sz="1200" dirty="0">
                <a:cs typeface="Times New Roman" pitchFamily="18" charset="0"/>
              </a:rPr>
              <a:t>Fifteen miles (24 km) to the east of the Dead Sea, the Arnon River splits into two branches and then into four. This is important, as Numbers 21:14-15 refers to the “valleys” of the Arnon. This is a reference to the upper reaches.</a:t>
            </a:r>
            <a:r>
              <a:rPr lang="en-US" sz="1200" dirty="0"/>
              <a:t> In the time of Mesha, Moab conquered Israelite lands to the north and repaired the highway that crossed the Arnon, thus unifying the areas to the north and south.</a:t>
            </a:r>
          </a:p>
          <a:p>
            <a:pPr marL="228600" indent="-228600" eaLnBrk="1" hangingPunct="1"/>
            <a:endParaRPr lang="en-US" sz="1200" dirty="0"/>
          </a:p>
          <a:p>
            <a:pPr marL="228600" indent="-228600" eaLnBrk="1" hangingPunct="1">
              <a:lnSpc>
                <a:spcPct val="80000"/>
              </a:lnSpc>
            </a:pPr>
            <a:r>
              <a:rPr lang="en-US" sz="1200" dirty="0"/>
              <a:t>tb031801041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4093696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One of</a:t>
            </a:r>
            <a:r>
              <a:rPr lang="en-US" baseline="0" dirty="0"/>
              <a:t> the Moabite cities likely subdued by David was </a:t>
            </a:r>
            <a:r>
              <a:rPr lang="en-US" baseline="0" dirty="0" err="1"/>
              <a:t>Dibon</a:t>
            </a:r>
            <a:r>
              <a:rPr lang="en-US" baseline="0" dirty="0"/>
              <a:t>. </a:t>
            </a:r>
            <a:r>
              <a:rPr lang="en-US" dirty="0"/>
              <a:t>Ancient Dibon has been identified with the modern Tell </a:t>
            </a:r>
            <a:r>
              <a:rPr lang="en-US" dirty="0" err="1"/>
              <a:t>Dhiban</a:t>
            </a:r>
            <a:r>
              <a:rPr lang="en-US" dirty="0"/>
              <a:t>. It is located 2 miles (3 km) north of the Arnon River and 40 miles (64 km) south of Amman. There are deep wadis on the southwest, west, and north, which provide a natural defense. On the east, erosion has made the slope less steep, and the southeast corner is joined to the modern village by a saddle. Because there is no natural water supply in </a:t>
            </a:r>
            <a:r>
              <a:rPr lang="en-US" dirty="0" err="1"/>
              <a:t>Dhiban</a:t>
            </a:r>
            <a:r>
              <a:rPr lang="en-US" dirty="0"/>
              <a:t>, residents would have collected rainwater in cisterns. </a:t>
            </a:r>
          </a:p>
          <a:p>
            <a:pPr marL="0" indent="0" eaLnBrk="1" hangingPunct="1">
              <a:buFontTx/>
              <a:buNone/>
            </a:pPr>
            <a:endParaRPr lang="en-US" dirty="0"/>
          </a:p>
          <a:p>
            <a:pPr marL="0" indent="0" eaLnBrk="1" hangingPunct="1">
              <a:buFontTx/>
              <a:buNone/>
            </a:pPr>
            <a:r>
              <a:rPr lang="en-US" dirty="0"/>
              <a:t>The town is composed of two knolls. The eastern knoll has a sheikh’s tomb, and the western one was unexcavated until recent illicit digging uncovered a Roman tower. The oldest remains are on the northern part of the tell. The city is important because of its position on the King’s Highway, as well as a smaller east-west route in the area. </a:t>
            </a:r>
            <a:endParaRPr lang="en-US" b="1" dirty="0"/>
          </a:p>
          <a:p>
            <a:pPr marL="228600" indent="-228600" eaLnBrk="1" hangingPunct="1"/>
            <a:endParaRPr lang="en-US" dirty="0"/>
          </a:p>
          <a:p>
            <a:pPr marL="228600" indent="-228600" eaLnBrk="1" hangingPunct="1"/>
            <a:r>
              <a:rPr lang="en-US" dirty="0"/>
              <a:t>tb031801021</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589357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tb031801020c</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405974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map provides a general overview to David’s military victories described in this chapter. The lower circle is around David’s capital in Jerusalem. This is map 3-4 in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3326036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tabLst>
                <a:tab pos="228600" algn="l"/>
              </a:tabLst>
            </a:pPr>
            <a:r>
              <a:rPr lang="en-US" sz="1200" dirty="0"/>
              <a:t>Tell</a:t>
            </a:r>
            <a:r>
              <a:rPr lang="en-US" sz="1200" baseline="0" dirty="0"/>
              <a:t> Dhiban was the place where the Mesha Stele was discovered by a missionary physician in 1868. </a:t>
            </a:r>
          </a:p>
          <a:p>
            <a:pPr marL="0" indent="0" eaLnBrk="1" hangingPunct="1">
              <a:buFontTx/>
              <a:buNone/>
              <a:tabLst>
                <a:tab pos="228600" algn="l"/>
              </a:tabLst>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tab pos="228600" algn="l"/>
              </a:tabLst>
              <a:defRPr/>
            </a:pPr>
            <a:r>
              <a:rPr lang="en-US" sz="1200" dirty="0"/>
              <a:t>t</a:t>
            </a:r>
            <a:r>
              <a:rPr lang="en-US" dirty="0"/>
              <a:t>b061204145</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589357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Mesha</a:t>
            </a:r>
            <a:r>
              <a:rPr lang="en-US" baseline="0" dirty="0"/>
              <a:t> Stele is the most significant Moabite inscription ever discovered. It was inscribed more than a century after the reign of David. Mesha’s revolt led to Moab’s independence in their traditional territory (from the Arnon Valley to the edge of the Medeba Plateau) and their expansion into the Medeba Plateau. Mesha revolted from the authority of Israel (specifically naming Omri and “his son”) and attacked a Judahite stronghold, which belonged to “</a:t>
            </a:r>
            <a:r>
              <a:rPr lang="en-US" i="1" baseline="0" dirty="0"/>
              <a:t>Beit David.</a:t>
            </a:r>
            <a:r>
              <a:rPr lang="en-US" i="0" baseline="0" dirty="0"/>
              <a:t>” This reference may be understood as evidence of Judah’s continuing influence in mid-9th century BC Moab after David’s initial subjugation in the early 10th century BC. </a:t>
            </a:r>
            <a:r>
              <a:rPr lang="en-US" b="0" dirty="0"/>
              <a:t>This inscription was photographed in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dirty="0"/>
              <a:t>tb060408126</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tabLst>
                <a:tab pos="228600" algn="l"/>
              </a:tabLst>
            </a:pPr>
            <a:r>
              <a:rPr lang="en-US" sz="1200" dirty="0"/>
              <a:t>At 3.3 x 2 feet (1 x 0.6 m),</a:t>
            </a:r>
            <a:r>
              <a:rPr lang="en-US" sz="1200" baseline="0" dirty="0"/>
              <a:t> the Mesha Stele </a:t>
            </a:r>
            <a:r>
              <a:rPr lang="en-US" sz="1200" dirty="0"/>
              <a:t>is the longest monumental stone inscription discovered in Israel or Jordan, with 34 lines of text. It also has one of the earliest extra-biblical references to the Israelite God, Yahweh. It was written in the Moabite language, which is very similar to ancient Hebrew, in approximately 820 BC. The author of the inscription, Mesha, king of Moab, claims to have been a vassal of Israel for 40 years before successfully rebelling. Mesha’s major boast in the inscription is that he conquered the Israelite land of the Medeba Plateau, rebuilt the cities, and established a sanctuary for the Moabite god Chemosh. Second Kings 3 records a military campaign of Israel and Judah against Moab, which takes place about the same time as Mesha’s revolt, most likely shortly after, as punishment for Mesha’s intransigence.</a:t>
            </a:r>
          </a:p>
          <a:p>
            <a:pPr marL="0" indent="0" eaLnBrk="1" hangingPunct="1">
              <a:buFontTx/>
              <a:buNone/>
              <a:tabLst>
                <a:tab pos="228600" algn="l"/>
              </a:tabLst>
            </a:pPr>
            <a:endParaRPr lang="en-US" sz="1200" dirty="0"/>
          </a:p>
          <a:p>
            <a:pPr marL="0" indent="0" eaLnBrk="1" hangingPunct="1">
              <a:buFontTx/>
              <a:buNone/>
              <a:tabLst>
                <a:tab pos="228600" algn="l"/>
              </a:tabLst>
            </a:pPr>
            <a:r>
              <a:rPr lang="en-US" sz="1200" dirty="0"/>
              <a:t>Lemaire has demonstrated that the Moabite Stone includes a reference to the “House of David” (Lemaire 2007: 141). Both mentions of King David in discovered artifacts are from foreigners (also Dan Inscription). Mesha’s revolt captured territory as far north as Nebo, 60.8 miles (98 km) north of the Arnon. To commemorate his victory, Mesha built a new quarter next to the older </a:t>
            </a:r>
            <a:r>
              <a:rPr lang="en-US" sz="1200" dirty="0" err="1"/>
              <a:t>Dibon</a:t>
            </a:r>
            <a:r>
              <a:rPr lang="en-US" sz="1200" dirty="0"/>
              <a:t>. He called it </a:t>
            </a:r>
            <a:r>
              <a:rPr lang="en-US" sz="1200" dirty="0" err="1"/>
              <a:t>Qarhoe</a:t>
            </a:r>
            <a:r>
              <a:rPr lang="en-US" sz="1200" dirty="0"/>
              <a:t>, meaning “the prominent” or “the eminent.” It had a high place for Chemosh, a palace, an acropolis with gates and towers, and houses for the increasing population (each house was to have a cistern;</a:t>
            </a:r>
            <a:r>
              <a:rPr lang="en-US" sz="1200" baseline="0" dirty="0"/>
              <a:t> see </a:t>
            </a:r>
            <a:r>
              <a:rPr lang="en-US" sz="1200" dirty="0" err="1"/>
              <a:t>Tushingham</a:t>
            </a:r>
            <a:r>
              <a:rPr lang="en-US" sz="1200" dirty="0"/>
              <a:t> 1997: 157). </a:t>
            </a:r>
            <a:r>
              <a:rPr lang="en-US" b="0" dirty="0"/>
              <a:t>This inscription was photographed in the Louvre Museum.</a:t>
            </a:r>
          </a:p>
          <a:p>
            <a:pPr marL="0" indent="0" eaLnBrk="1" hangingPunct="1">
              <a:buFontTx/>
              <a:buNone/>
              <a:tabLst>
                <a:tab pos="228600" algn="l"/>
              </a:tabLst>
            </a:pPr>
            <a:endParaRPr lang="en-US" dirty="0"/>
          </a:p>
          <a:p>
            <a:pPr marL="0" indent="0" eaLnBrk="1" hangingPunct="1">
              <a:buFontTx/>
              <a:buNone/>
              <a:tabLst>
                <a:tab pos="228600" algn="l"/>
              </a:tabLst>
            </a:pPr>
            <a:r>
              <a:rPr lang="en-US" b="1" dirty="0"/>
              <a:t>Reference: </a:t>
            </a:r>
          </a:p>
          <a:p>
            <a:pPr marL="690563" marR="0" lvl="0" indent="-690563" algn="l" defTabSz="914400" rtl="0" eaLnBrk="1" fontAlgn="auto" latinLnBrk="0" hangingPunct="1">
              <a:lnSpc>
                <a:spcPct val="100000"/>
              </a:lnSpc>
              <a:spcBef>
                <a:spcPts val="0"/>
              </a:spcBef>
              <a:spcAft>
                <a:spcPts val="0"/>
              </a:spcAft>
              <a:buClrTx/>
              <a:buSzTx/>
              <a:buFontTx/>
              <a:buNone/>
              <a:tabLst>
                <a:tab pos="228600" algn="l"/>
              </a:tabLst>
              <a:defRPr/>
            </a:pPr>
            <a:r>
              <a:rPr lang="en-US" sz="1200" kern="1200" dirty="0">
                <a:solidFill>
                  <a:schemeClr val="tx1"/>
                </a:solidFill>
                <a:latin typeface="+mn-lt"/>
                <a:ea typeface="+mn-ea"/>
                <a:cs typeface="+mn-cs"/>
              </a:rPr>
              <a:t>Lemaire, André. </a:t>
            </a:r>
          </a:p>
          <a:p>
            <a:pPr marL="690563" marR="0" lvl="0" indent="-461963" fontAlgn="auto">
              <a:lnSpc>
                <a:spcPct val="100000"/>
              </a:lnSpc>
              <a:spcBef>
                <a:spcPts val="0"/>
              </a:spcBef>
              <a:spcAft>
                <a:spcPts val="0"/>
              </a:spcAft>
              <a:buClrTx/>
              <a:buSzTx/>
              <a:buFontTx/>
              <a:buNone/>
              <a:tabLst>
                <a:tab pos="685800" algn="l"/>
              </a:tabLst>
              <a:defRPr/>
            </a:pPr>
            <a:r>
              <a:rPr lang="en-US" dirty="0"/>
              <a:t>2007	The Mesha Stele and the Omri Dynasty. In </a:t>
            </a:r>
            <a:r>
              <a:rPr lang="en-US" i="1" dirty="0"/>
              <a:t>Ahab </a:t>
            </a:r>
            <a:r>
              <a:rPr lang="en-US" i="1" dirty="0" err="1"/>
              <a:t>Agonistes</a:t>
            </a:r>
            <a:r>
              <a:rPr lang="en-US" i="1" dirty="0"/>
              <a:t>: The Rise and Fall of the Omri Dynasty</a:t>
            </a:r>
            <a:r>
              <a:rPr lang="en-US" dirty="0"/>
              <a:t>, ed. L. L. </a:t>
            </a:r>
            <a:r>
              <a:rPr lang="en-US" dirty="0" err="1"/>
              <a:t>Grabbe</a:t>
            </a:r>
            <a:r>
              <a:rPr lang="en-US" dirty="0"/>
              <a:t>, 135–44. Library of Hebrew Bible/Old Testament Studies, vol. 421. London and New York: T&amp;T Clark.</a:t>
            </a:r>
          </a:p>
          <a:p>
            <a:pPr marL="690563" indent="-690563">
              <a:tabLst>
                <a:tab pos="228600" algn="l"/>
              </a:tabLst>
            </a:pPr>
            <a:r>
              <a:rPr lang="en-US" dirty="0" err="1"/>
              <a:t>Tushingham</a:t>
            </a:r>
            <a:r>
              <a:rPr lang="en-US" dirty="0"/>
              <a:t>, A. D.</a:t>
            </a:r>
          </a:p>
          <a:p>
            <a:pPr marL="690563" indent="-461963">
              <a:tabLst>
                <a:tab pos="685800" algn="l"/>
              </a:tabLst>
            </a:pPr>
            <a:r>
              <a:rPr lang="en-US" dirty="0"/>
              <a:t>1997	</a:t>
            </a:r>
            <a:r>
              <a:rPr lang="en-US" dirty="0" err="1"/>
              <a:t>Dibon</a:t>
            </a:r>
            <a:r>
              <a:rPr lang="en-US" dirty="0"/>
              <a:t>. </a:t>
            </a:r>
            <a:r>
              <a:rPr lang="en-US" i="1" dirty="0"/>
              <a:t>Oxford Encyclopedia of Archaeology in the Near East</a:t>
            </a:r>
            <a:r>
              <a:rPr lang="en-US" dirty="0"/>
              <a:t> vol. 2, ed. E. M. Meyers. Oxford: Oxford University.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dirty="0"/>
              <a:t>tb060408127b</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dirty="0"/>
          </a:p>
        </p:txBody>
      </p:sp>
    </p:spTree>
    <p:extLst>
      <p:ext uri="{BB962C8B-B14F-4D97-AF65-F5344CB8AC3E}">
        <p14:creationId xmlns:p14="http://schemas.microsoft.com/office/powerpoint/2010/main" val="95686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In biblical times, Kerak was known as Kir, Kir Moab, Kir-Heres(eth), or </a:t>
            </a:r>
            <a:r>
              <a:rPr lang="en-US" dirty="0" err="1"/>
              <a:t>Hereseth</a:t>
            </a:r>
            <a:r>
              <a:rPr lang="en-US" dirty="0"/>
              <a:t>. A lower stretch of the Wadi Kerak was named “</a:t>
            </a:r>
            <a:r>
              <a:rPr lang="en-US" dirty="0" err="1"/>
              <a:t>Harasha</a:t>
            </a:r>
            <a:r>
              <a:rPr lang="en-US" dirty="0"/>
              <a:t>,” preserving the biblical name. This was the capital city of Moab, and it stood at 3,110 feet (950 m) elevation, that is 4,400 feet (1,340 m) above the Dead Sea. Situated on an isolated hilltop, it enjoyed a view in all directions. The Crusaders recognized the defensible aspect of the site and made Kerak one of their strongest fortresses in the Middle East. This castle was constructed during the rule of King </a:t>
            </a:r>
            <a:r>
              <a:rPr lang="en-US" dirty="0" err="1"/>
              <a:t>Fulco</a:t>
            </a:r>
            <a:r>
              <a:rPr lang="en-US" dirty="0"/>
              <a:t> of Jerusalem, in about AD 1140.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tb061404120</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22528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David’s defeat of Moab did not result in the</a:t>
            </a:r>
            <a:r>
              <a:rPr lang="en-US" sz="1200" baseline="0" dirty="0"/>
              <a:t> annihilation of the entire nation, as even this verse states. The nation eventually again grew strong and revolted during the reign of David’s descendant Jehoshaphat. </a:t>
            </a:r>
            <a:r>
              <a:rPr lang="en-US" sz="1200" dirty="0"/>
              <a:t>Following Mesha’s revolt (ca 850 BC), Jehoram of Israel formed a coalition with Jehoshaphat of Judah and with the king of Edom (2 Kgs 3). Together, all three forces attacked Moab via Edom. The battle ended with a standoff at Kir-</a:t>
            </a:r>
            <a:r>
              <a:rPr lang="en-US" sz="1200" dirty="0" err="1"/>
              <a:t>Hereseth</a:t>
            </a:r>
            <a:r>
              <a:rPr lang="en-US" sz="1200" dirty="0"/>
              <a:t>. </a:t>
            </a:r>
          </a:p>
          <a:p>
            <a:pPr marL="0" indent="0" eaLnBrk="1" hangingPunct="1">
              <a:buFontTx/>
              <a:buNone/>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tb061404156</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376883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capital of Moab (</a:t>
            </a:r>
            <a:r>
              <a:rPr lang="en-US" sz="1200" dirty="0" err="1"/>
              <a:t>Kir</a:t>
            </a:r>
            <a:r>
              <a:rPr lang="en-US" sz="1200" dirty="0"/>
              <a:t>, </a:t>
            </a:r>
            <a:r>
              <a:rPr lang="en-US" sz="1200" dirty="0" err="1"/>
              <a:t>Kir-heres</a:t>
            </a:r>
            <a:r>
              <a:rPr lang="en-US" sz="1200" dirty="0"/>
              <a:t>) was included in the prophets’ condemnation (Isa 15:1; 16:7, 11; </a:t>
            </a:r>
            <a:r>
              <a:rPr lang="en-US" sz="1200" dirty="0" err="1"/>
              <a:t>Jer</a:t>
            </a:r>
            <a:r>
              <a:rPr lang="en-US" sz="1200" dirty="0"/>
              <a:t> 48:31, 36).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tb031801025</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620964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Centuries earlier, Aroer was a city of Sihon the Amorite that was conquered by the Israelites and settled by the tribes of Gad and Reuben (Josh 12:1-2; 13:8-10; Num 32:34; 1 Chr 5:1-8). The city</a:t>
            </a:r>
            <a:r>
              <a:rPr lang="en-US" sz="1200" baseline="0" dirty="0"/>
              <a:t> seems to have changed hands somewhat frequently. </a:t>
            </a:r>
            <a:r>
              <a:rPr lang="en-US" sz="1200" dirty="0"/>
              <a:t>Jephthah reminded the Ammonites that Aroer belonged to Israel (Judg 11:26, 33). David’s census extended to “</a:t>
            </a:r>
            <a:r>
              <a:rPr lang="en-US" sz="1200" b="0" dirty="0"/>
              <a:t>Aroer</a:t>
            </a:r>
            <a:r>
              <a:rPr lang="en-US" sz="1200" dirty="0"/>
              <a:t> and the city in the middle of the valley” (2 Sam 24:5). Thus Aroer defined the southern limit of Israelite territory in Transjordan. </a:t>
            </a:r>
          </a:p>
          <a:p>
            <a:pPr marL="0" indent="0" eaLnBrk="1" hangingPunct="1">
              <a:buFontTx/>
              <a:buNone/>
            </a:pPr>
            <a:endParaRPr lang="en-US" sz="1200" dirty="0"/>
          </a:p>
          <a:p>
            <a:pPr marL="0" indent="0" eaLnBrk="1" hangingPunct="1">
              <a:buFontTx/>
              <a:buNone/>
            </a:pPr>
            <a:r>
              <a:rPr lang="en-US" sz="1200" dirty="0"/>
              <a:t>At a later time, however, the Moabite king Mesha boasted, “I carried out repairs at </a:t>
            </a:r>
            <a:r>
              <a:rPr lang="en-US" sz="1200" b="0" dirty="0"/>
              <a:t>Aroer</a:t>
            </a:r>
            <a:r>
              <a:rPr lang="en-US" sz="1200" dirty="0"/>
              <a:t> and mended the highway at the Arnon” (Mesha Stele, line 26). Thus it is clear that Mesha regarded Aroer as an important sentinel guarding the King’s Highway crossing of the Arnon.</a:t>
            </a:r>
            <a:r>
              <a:rPr lang="en-US" sz="1200" baseline="0" dirty="0"/>
              <a:t> </a:t>
            </a:r>
            <a:r>
              <a:rPr lang="en-US" sz="1200" dirty="0"/>
              <a:t>In Jehu’s days (841–814 BC), King Hazael of Syria captured “Gilead to </a:t>
            </a:r>
            <a:r>
              <a:rPr lang="en-US" sz="1200" b="0" dirty="0"/>
              <a:t>Aroer</a:t>
            </a:r>
            <a:r>
              <a:rPr lang="en-US" sz="1200" dirty="0"/>
              <a:t>, which is by the valley of Arnon” (2 Kgs 10:32-33). Aroer apparently returned to Moabite hands after Hazael’s conquest, as is indicated by a prophecy of Jeremiah (48:18-20).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tb061204199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defRPr/>
            </a:pPr>
            <a:r>
              <a:rPr lang="en-US" dirty="0"/>
              <a:t>Aroer is identified with Khirbet </a:t>
            </a:r>
            <a:r>
              <a:rPr lang="en-US" dirty="0" err="1"/>
              <a:t>Ara‘ir</a:t>
            </a:r>
            <a:r>
              <a:rPr lang="en-US" dirty="0"/>
              <a:t>, 2.5 miles (4 km) east of the Medeba-Kerak highway and 3 miles (5 km) southeast of </a:t>
            </a:r>
            <a:r>
              <a:rPr lang="en-US" dirty="0" err="1"/>
              <a:t>Dhiban</a:t>
            </a:r>
            <a:r>
              <a:rPr lang="en-US" dirty="0"/>
              <a:t>. Aroer has a commanding view of the Nahal Arnon from its northern rim. </a:t>
            </a:r>
            <a:r>
              <a:rPr lang="en-US" dirty="0" err="1"/>
              <a:t>Ara‘ir</a:t>
            </a:r>
            <a:r>
              <a:rPr lang="en-US" dirty="0"/>
              <a:t> is a small Arab village with an impressive tell. Excavations there have revealed that Aroer was not a populated city, but a fortress guarding the highway across the Arnon. The site was excavated by Emilio </a:t>
            </a:r>
            <a:r>
              <a:rPr lang="en-US" dirty="0" err="1"/>
              <a:t>Olávarri-Goicoechea</a:t>
            </a:r>
            <a:r>
              <a:rPr lang="en-US" dirty="0"/>
              <a:t> of the Spanish Center, Casa de Santiago, of Jerusalem in 1964–66. </a:t>
            </a:r>
          </a:p>
          <a:p>
            <a:pPr marL="228600" indent="-228600" eaLnBrk="1" hangingPunct="1">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tb061204179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100000"/>
              </a:lnSpc>
              <a:spcBef>
                <a:spcPts val="0"/>
              </a:spcBef>
              <a:spcAft>
                <a:spcPts val="0"/>
              </a:spcAft>
              <a:tabLst>
                <a:tab pos="228600" algn="l"/>
              </a:tabLst>
            </a:pPr>
            <a:r>
              <a:rPr lang="en-US" sz="1200" dirty="0"/>
              <a:t>Six archaeological levels were revealed at Aroer, from the Intermediate Bronze to the Late Roman period. The walls shown in this photo are from the Iron Age. </a:t>
            </a:r>
          </a:p>
          <a:p>
            <a:pPr marL="0" indent="0" eaLnBrk="1" hangingPunct="1">
              <a:lnSpc>
                <a:spcPct val="100000"/>
              </a:lnSpc>
              <a:spcBef>
                <a:spcPts val="0"/>
              </a:spcBef>
              <a:spcAft>
                <a:spcPts val="0"/>
              </a:spcAft>
              <a:tabLst>
                <a:tab pos="228600" algn="l"/>
              </a:tabLst>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tb061204182</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1910 and 1917, apparently in the general location where the King David Hotel would later be built. Dormition Abbey on Mount Zion is a visible landmark on the left side of the horizon.</a:t>
            </a:r>
          </a:p>
          <a:p>
            <a:endParaRPr lang="en-US" sz="1200" b="0" i="0" kern="1200" dirty="0">
              <a:solidFill>
                <a:schemeClr val="tx1"/>
              </a:solidFill>
              <a:effectLst/>
              <a:latin typeface="+mn-lt"/>
              <a:ea typeface="+mn-ea"/>
              <a:cs typeface="+mn-cs"/>
            </a:endParaRPr>
          </a:p>
          <a:p>
            <a:r>
              <a:rPr lang="en-US" dirty="0"/>
              <a:t>mat08131</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856474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Philistines had posed</a:t>
            </a:r>
            <a:r>
              <a:rPr lang="en-US" baseline="0" dirty="0"/>
              <a:t> a serious threat to the Israelites for nearly a century (Steinmann [2005] calculates the beginning of Philistine oppression around 1088 BC). In the course of that time the Philistines had taken the Ark of the Covenant (1 Sam 5), had invaded the Jezreel Valley and killed an Israelite king (1 Sam 31), and had made numerous forays into central Israel, including the Central Benjamin Plateau (1 Sam 7:7-11; 13:5; 2 Sam 5:17-25) and the area of Bethlehem (2 Sam 23:14-16). This relief from Medinet Habu shows Philistine captives who are seated before their Egyptian captors. They are shown with the distinctive Philistine feathered headdresses.</a:t>
            </a:r>
            <a:endParaRPr lang="en-US" dirty="0"/>
          </a:p>
          <a:p>
            <a:endParaRPr lang="en-US" baseline="0" dirty="0"/>
          </a:p>
          <a:p>
            <a:r>
              <a:rPr lang="en-US" b="1" baseline="0" dirty="0"/>
              <a:t>Reference:</a:t>
            </a:r>
          </a:p>
          <a:p>
            <a:r>
              <a:rPr lang="en-US" sz="1200" kern="1200" dirty="0">
                <a:solidFill>
                  <a:schemeClr val="tx1"/>
                </a:solidFill>
                <a:effectLst/>
                <a:latin typeface="+mn-lt"/>
                <a:ea typeface="+mn-ea"/>
                <a:cs typeface="+mn-cs"/>
              </a:rPr>
              <a:t>Steinmann, Andrew E. </a:t>
            </a:r>
            <a:endParaRPr lang="en-US" dirty="0"/>
          </a:p>
          <a:p>
            <a:pPr marL="685800" indent="-457200">
              <a:tabLst>
                <a:tab pos="685800" algn="l"/>
              </a:tabLst>
            </a:pPr>
            <a:r>
              <a:rPr lang="en-US" dirty="0"/>
              <a:t>2005	</a:t>
            </a:r>
            <a:r>
              <a:rPr lang="en-US" sz="1200" kern="1200" dirty="0">
                <a:solidFill>
                  <a:schemeClr val="tx1"/>
                </a:solidFill>
                <a:effectLst/>
                <a:latin typeface="+mn-lt"/>
                <a:ea typeface="+mn-ea"/>
                <a:cs typeface="+mn-cs"/>
              </a:rPr>
              <a:t>The Mysterious Numbers of the Book of Judges. </a:t>
            </a:r>
            <a:r>
              <a:rPr lang="en-US" sz="1200" i="1" kern="1200" dirty="0">
                <a:solidFill>
                  <a:schemeClr val="tx1"/>
                </a:solidFill>
                <a:effectLst/>
                <a:latin typeface="+mn-lt"/>
                <a:ea typeface="+mn-ea"/>
                <a:cs typeface="+mn-cs"/>
              </a:rPr>
              <a:t>Journal of the Evangelical Theological Society</a:t>
            </a:r>
            <a:r>
              <a:rPr lang="en-US" sz="1200" kern="1200" dirty="0">
                <a:solidFill>
                  <a:schemeClr val="tx1"/>
                </a:solidFill>
                <a:effectLst/>
                <a:latin typeface="+mn-lt"/>
                <a:ea typeface="+mn-ea"/>
                <a:cs typeface="+mn-cs"/>
              </a:rPr>
              <a:t> 48: 491–500. </a:t>
            </a:r>
            <a:endParaRPr lang="en-US" dirty="0"/>
          </a:p>
          <a:p>
            <a:endParaRPr lang="en-US" dirty="0"/>
          </a:p>
          <a:p>
            <a:r>
              <a:rPr lang="cs-CZ" dirty="0"/>
              <a:t>tb011105849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image is in the public domain, via The Jewish Museum</a:t>
            </a:r>
            <a:r>
              <a:rPr lang="en-US" baseline="0" dirty="0"/>
              <a:t>: https://thejewishmuseum.org/collection/26531-the-moabites-taken-prisoners.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tjm26531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Getty Villa in southern California while on loan from the British Museum.</a:t>
            </a:r>
            <a:endParaRPr lang="en-US" dirty="0"/>
          </a:p>
          <a:p>
            <a:endParaRPr lang="en-US" dirty="0">
              <a:solidFill>
                <a:srgbClr val="000000"/>
              </a:solidFill>
              <a:latin typeface="Calibri"/>
            </a:endParaRPr>
          </a:p>
          <a:p>
            <a:r>
              <a:rPr lang="en-US" dirty="0"/>
              <a:t>tb100919408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759600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depiction in bronze shown here comes from the decorated gate bands of the ancient city of Balawat. A number of sets were recovered from the city. These date to the reign of Shalmaneser III (r. 858–824 BC). This display was photographed at the British Museum.</a:t>
            </a:r>
            <a:endParaRPr lang="en-US" dirty="0"/>
          </a:p>
          <a:p>
            <a:endParaRPr lang="en-US" dirty="0">
              <a:solidFill>
                <a:srgbClr val="000000"/>
              </a:solidFill>
              <a:latin typeface="Calibri"/>
            </a:endParaRPr>
          </a:p>
          <a:p>
            <a:r>
              <a:rPr lang="en-US" dirty="0"/>
              <a:t>adr1805194209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759600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Mesha’s tribute to Omri/Ahab</a:t>
            </a:r>
            <a:r>
              <a:rPr lang="en-US" baseline="0" dirty="0"/>
              <a:t> included “100,000 lambs and the wool of 100,000 rams” (2 Kgs 3:4). </a:t>
            </a:r>
            <a:r>
              <a:rPr lang="en-US" sz="1200" b="0" i="0" kern="1200" dirty="0">
                <a:solidFill>
                  <a:schemeClr val="tx1"/>
                </a:solidFill>
                <a:effectLst/>
                <a:latin typeface="+mn-lt"/>
                <a:ea typeface="+mn-ea"/>
                <a:cs typeface="+mn-cs"/>
              </a:rPr>
              <a:t>This American Colony photograph was taken between 1900 and 1920.</a:t>
            </a:r>
            <a:endParaRPr lang="en-US" dirty="0"/>
          </a:p>
          <a:p>
            <a:endParaRPr lang="en-US" dirty="0"/>
          </a:p>
          <a:p>
            <a:r>
              <a:rPr lang="en-US" dirty="0"/>
              <a:t>mat01285</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shows a procession of captured goats and sheep, a commodity that was likely involved in the tribute</a:t>
            </a:r>
            <a:r>
              <a:rPr lang="en-US" baseline="0" dirty="0"/>
              <a:t> brought by the Moabites. </a:t>
            </a:r>
            <a:r>
              <a:rPr lang="en-US" dirty="0"/>
              <a:t>This artifact was photographed in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tb112004842</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719231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Livestock was</a:t>
            </a:r>
            <a:r>
              <a:rPr lang="en-US" sz="1200" baseline="0" dirty="0"/>
              <a:t> a valuable commodity, and one that could easily have been passed on by David to his soldiers and people. </a:t>
            </a:r>
            <a:r>
              <a:rPr lang="en-US" sz="1200" dirty="0"/>
              <a:t>This relief was recovered from the palace of Tiglath-pileser III at Nimrud. It was photographed at the British Museum.</a:t>
            </a:r>
          </a:p>
          <a:p>
            <a:endParaRPr lang="fr-FR" sz="1200" dirty="0"/>
          </a:p>
          <a:p>
            <a:r>
              <a:rPr lang="en-US" dirty="0"/>
              <a:t>tb0929196985</a:t>
            </a:r>
          </a:p>
        </p:txBody>
      </p:sp>
    </p:spTree>
    <p:extLst>
      <p:ext uri="{BB962C8B-B14F-4D97-AF65-F5344CB8AC3E}">
        <p14:creationId xmlns:p14="http://schemas.microsoft.com/office/powerpoint/2010/main" val="18042562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relief on this obelisk portrays enemies of the Assyrians bringing tribute to Shalmaneser III. This obelisk is best-known for its portrayal of the Israelite king Jehu, bowing before Shalmaneser. </a:t>
            </a:r>
            <a:r>
              <a:rPr lang="en-US" dirty="0"/>
              <a:t>This artifact was photographed in the British Museum.</a:t>
            </a:r>
          </a:p>
          <a:p>
            <a:endParaRPr lang="en-US" dirty="0"/>
          </a:p>
          <a:p>
            <a:r>
              <a:rPr lang="en-US" dirty="0"/>
              <a:t>tb112004828b</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840124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Tribute may also have come in</a:t>
            </a:r>
            <a:r>
              <a:rPr lang="en-US" baseline="0" dirty="0"/>
              <a:t> the form of jewelry, expensive (imported) pottery, and other similar goods. </a:t>
            </a:r>
            <a:r>
              <a:rPr lang="en-US" dirty="0"/>
              <a:t>This photograph was taken by David Bivin in 1968.</a:t>
            </a:r>
          </a:p>
          <a:p>
            <a:endParaRPr lang="en-US" dirty="0"/>
          </a:p>
          <a:p>
            <a:r>
              <a:rPr lang="en-US" dirty="0"/>
              <a:t>db6804042904</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5157111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 comparison might be made to the booty captured by Gideon and his men, which</a:t>
            </a:r>
            <a:r>
              <a:rPr lang="en-US" baseline="0" dirty="0"/>
              <a:t> include ornaments and jewelry made of precious metals (</a:t>
            </a:r>
            <a:r>
              <a:rPr lang="en-US" baseline="0" dirty="0" err="1"/>
              <a:t>Judg</a:t>
            </a:r>
            <a:r>
              <a:rPr lang="en-US" baseline="0" dirty="0"/>
              <a:t> 8:24-26). This photograph was taken by David Bivin in 1968.</a:t>
            </a:r>
            <a:endParaRPr lang="en-US" dirty="0"/>
          </a:p>
          <a:p>
            <a:endParaRPr lang="en-US" dirty="0"/>
          </a:p>
          <a:p>
            <a:r>
              <a:rPr lang="en-US" dirty="0"/>
              <a:t>db6804042902</a:t>
            </a:r>
          </a:p>
        </p:txBody>
      </p:sp>
    </p:spTree>
    <p:extLst>
      <p:ext uri="{BB962C8B-B14F-4D97-AF65-F5344CB8AC3E}">
        <p14:creationId xmlns:p14="http://schemas.microsoft.com/office/powerpoint/2010/main" val="1948273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map provides a perspective of how far north David traveled to defeat the king of Zobah. The lower circle is around Jerusalem; the higher circle shows the region of Zobah. This is map 3-4 in the </a:t>
            </a:r>
            <a:r>
              <a:rPr lang="en-US" i="1" dirty="0"/>
              <a:t>Satellite Bible Atlas</a:t>
            </a:r>
            <a:r>
              <a:rPr lang="en-US" dirty="0"/>
              <a:t>, by William Schlegel. Used by permission</a:t>
            </a:r>
            <a:r>
              <a:rPr lang="en-US" dirty="0">
                <a:solidFill>
                  <a:srgbClr val="000000"/>
                </a:solidFill>
                <a:latin typeface="Times New Roman" pitchFamily="18" charset="0"/>
                <a:cs typeface="Times New Roman" pitchFamily="18" charset="0"/>
              </a:rPr>
              <a:t>.</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326036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female figurine wears a tall feathered headdress</a:t>
            </a:r>
            <a:r>
              <a:rPr lang="en-US" baseline="0" dirty="0"/>
              <a:t> or helmet that closely resembles those worn by Philistines in the Egyptian reliefs at Medinet Habu. It was photographed at the </a:t>
            </a:r>
            <a:r>
              <a:rPr lang="en-US" dirty="0"/>
              <a:t>Hecht Museum at the University of Haifa</a:t>
            </a:r>
            <a:r>
              <a:rPr lang="en-US" baseline="0" dirty="0"/>
              <a:t>.</a:t>
            </a:r>
            <a:endParaRPr lang="en-US" dirty="0"/>
          </a:p>
          <a:p>
            <a:endParaRPr lang="en-US" dirty="0"/>
          </a:p>
          <a:p>
            <a:r>
              <a:rPr lang="en-US" dirty="0"/>
              <a:t>adr1805253524</a:t>
            </a:r>
          </a:p>
        </p:txBody>
      </p:sp>
    </p:spTree>
    <p:extLst>
      <p:ext uri="{BB962C8B-B14F-4D97-AF65-F5344CB8AC3E}">
        <p14:creationId xmlns:p14="http://schemas.microsoft.com/office/powerpoint/2010/main" val="17146791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Zobah</a:t>
            </a:r>
            <a:r>
              <a:rPr lang="en-US" b="0" dirty="0"/>
              <a:t>/Aram-</a:t>
            </a:r>
            <a:r>
              <a:rPr lang="en-US" b="0" dirty="0" err="1"/>
              <a:t>zobah</a:t>
            </a:r>
            <a:r>
              <a:rPr lang="en-US" b="0" dirty="0"/>
              <a:t> was an </a:t>
            </a:r>
            <a:r>
              <a:rPr lang="en-US" b="0" baseline="0" dirty="0"/>
              <a:t>Aramean kingdom which was located in southern Syria, and which seems to have risen to power in the 11th century BC. It was defeated by David in the early 10th century BC. </a:t>
            </a:r>
            <a:r>
              <a:rPr lang="en-US" b="0" baseline="0" dirty="0" err="1"/>
              <a:t>Hadadezer</a:t>
            </a:r>
            <a:r>
              <a:rPr lang="en-US" b="0" baseline="0" dirty="0"/>
              <a:t> (</a:t>
            </a:r>
            <a:r>
              <a:rPr lang="de-DE" b="0" baseline="0" dirty="0"/>
              <a:t>2 Sam 8:3, 5, 7-10, 12; 10:16, 19; 1 Kgs 11:23; 1 Chr 18:3, 5, 7-10; 19:16, 19)</a:t>
            </a:r>
            <a:r>
              <a:rPr lang="en-US" b="0" baseline="0" dirty="0"/>
              <a:t> is the only known king of </a:t>
            </a:r>
            <a:r>
              <a:rPr lang="en-US" b="0" baseline="0" dirty="0" err="1"/>
              <a:t>Zobah</a:t>
            </a:r>
            <a:r>
              <a:rPr lang="en-US" b="0" baseline="0" dirty="0"/>
              <a:t>. The kingdom extended from the northern part of the </a:t>
            </a:r>
            <a:r>
              <a:rPr lang="en-US" b="0" baseline="0" dirty="0" err="1"/>
              <a:t>Beqa</a:t>
            </a:r>
            <a:r>
              <a:rPr lang="en-US" b="0" baseline="0" dirty="0"/>
              <a:t>’ Valley (modern Lebanon) to the Anti-Lebanese range to the area north of Damascus and into the plain of Homs (Pitard 1992: 1108; Lipiński 2000: 319). Our knowledge of the earliest years of the kingdom of Aram-Zobah is completely dependent on the biblical account. </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Second Samuel 8:3-12 and 10:1-19 (cf. 1 Chr 18:1-17; 19:16-19) indicate that the kingdom of Zobah under Hadadezer was the most dominant kingdom in the southern Levant during the late 11th and early 10th centuries BC. Its influence stretched from beyond the Euphrates River in the north to Transjordan in the south (e.g., Ammon). Aram-</a:t>
            </a:r>
            <a:r>
              <a:rPr lang="en-US" b="0" baseline="0" dirty="0" err="1"/>
              <a:t>Zobah’s</a:t>
            </a:r>
            <a:r>
              <a:rPr lang="en-US" b="0" baseline="0" dirty="0"/>
              <a:t> influence was eventually replaced by that of Aram-Damascus, which rose to prominence in the 10th and especially 9th centuries BC (cf. 1 Kgs 11:23-25; Rainey and Notley 2006: 132). On the other hand, 2 Samuel 8:9-10 (cf. 1 Chr 18:9-10) indicates that the nearby Kingdom of Hamath under King Toi (just north of Aram-</a:t>
            </a:r>
            <a:r>
              <a:rPr lang="en-US" b="0" baseline="0" dirty="0" err="1"/>
              <a:t>zobah</a:t>
            </a:r>
            <a:r>
              <a:rPr lang="en-US" b="0" baseline="0" dirty="0"/>
              <a:t>) remained independent from Aram-</a:t>
            </a:r>
            <a:r>
              <a:rPr lang="en-US" b="0" baseline="0" dirty="0" err="1"/>
              <a:t>zobah</a:t>
            </a:r>
            <a:r>
              <a:rPr lang="en-US" b="0" baseline="0" dirty="0"/>
              <a:t> during this period (Pitard 1992: 1108). The city of Zobah (e.g., </a:t>
            </a:r>
            <a:r>
              <a:rPr lang="en-US" b="0" baseline="0" dirty="0" err="1"/>
              <a:t>Ṣubaṭ</a:t>
            </a:r>
            <a:r>
              <a:rPr lang="en-US" b="0" baseline="0" dirty="0"/>
              <a:t>) is referred to many times in Neo-Assyrian documents (e.g., </a:t>
            </a:r>
            <a:r>
              <a:rPr lang="en-US" b="0" i="1" baseline="0" dirty="0"/>
              <a:t>ANET</a:t>
            </a:r>
            <a:r>
              <a:rPr lang="en-US" b="0" baseline="0" dirty="0"/>
              <a:t> 298), where it is closely related to such towns as </a:t>
            </a:r>
            <a:r>
              <a:rPr lang="en-US" b="0" baseline="0" dirty="0" err="1"/>
              <a:t>Labwa</a:t>
            </a:r>
            <a:r>
              <a:rPr lang="en-US" b="0" baseline="0" dirty="0"/>
              <a:t> (Lebo-Hamath, modern </a:t>
            </a:r>
            <a:r>
              <a:rPr lang="en-US" b="0" baseline="0" dirty="0" err="1"/>
              <a:t>Lebweh</a:t>
            </a:r>
            <a:r>
              <a:rPr lang="en-US" b="0" baseline="0" dirty="0"/>
              <a:t>, about 70 miles [110 km] south of Hamath cf. 2 Kgs 14:25). This firmly places the city and its kingdom in the “central part of the Beqa’ Valley” (</a:t>
            </a:r>
            <a:r>
              <a:rPr lang="en-US" b="0" baseline="0" dirty="0" err="1"/>
              <a:t>Lipiński</a:t>
            </a:r>
            <a:r>
              <a:rPr lang="en-US" b="0" baseline="0" dirty="0"/>
              <a:t> 2000: 319; see </a:t>
            </a:r>
            <a:r>
              <a:rPr lang="en-US" b="0" baseline="0" dirty="0" err="1"/>
              <a:t>Lipiński</a:t>
            </a:r>
            <a:r>
              <a:rPr lang="en-US" b="0" baseline="0" dirty="0"/>
              <a:t> 2000: 322–30 for possible candidates for Zobah). During the 8th–7th centuries BC, Zobah became the seat of the Assyrian governor of the province. Before its annexation during the reign of Tiglath-pileser III, Zobah may have been controlled by the Kingdom of Hamath (as was Lebo-</a:t>
            </a:r>
            <a:r>
              <a:rPr lang="en-US" b="0" baseline="0" dirty="0" err="1"/>
              <a:t>hamath</a:t>
            </a:r>
            <a:r>
              <a:rPr lang="en-US" b="0" baseline="0" dirty="0"/>
              <a:t> before being taken by Jeroboam II of Israel, 2 Kgs 14:25) (</a:t>
            </a:r>
            <a:r>
              <a:rPr lang="en-US" b="0" baseline="0" dirty="0" err="1"/>
              <a:t>Lipiński</a:t>
            </a:r>
            <a:r>
              <a:rPr lang="en-US" b="0" baseline="0" dirty="0"/>
              <a:t> 2000: 321–2, 343–4).</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References:</a:t>
            </a:r>
          </a:p>
          <a:p>
            <a:r>
              <a:rPr lang="en-US" dirty="0" err="1"/>
              <a:t>Lipiński</a:t>
            </a:r>
            <a:r>
              <a:rPr lang="en-US" dirty="0"/>
              <a:t>, E.</a:t>
            </a:r>
          </a:p>
          <a:p>
            <a:pPr marL="685800" indent="-457200">
              <a:tabLst>
                <a:tab pos="685800" algn="l"/>
              </a:tabLst>
            </a:pPr>
            <a:r>
              <a:rPr lang="en-US" dirty="0"/>
              <a:t>2000	</a:t>
            </a:r>
            <a:r>
              <a:rPr lang="en-US" i="1" dirty="0"/>
              <a:t>The Aramaeans: Their Ancient History, Culture, Religion</a:t>
            </a:r>
            <a:r>
              <a:rPr lang="en-US" dirty="0"/>
              <a:t>. Leuven, Belgium: </a:t>
            </a:r>
            <a:r>
              <a:rPr lang="en-US" dirty="0" err="1"/>
              <a:t>Peeters</a:t>
            </a:r>
            <a:r>
              <a:rPr lang="en-US" dirty="0"/>
              <a:t> Publishers.</a:t>
            </a:r>
            <a:endParaRPr lang="tr-TR" sz="1200" b="0" i="0" u="none" strike="noStrike" kern="1200" baseline="0" dirty="0">
              <a:solidFill>
                <a:schemeClr val="tx1"/>
              </a:solidFill>
              <a:latin typeface="+mn-lt"/>
              <a:ea typeface="+mn-ea"/>
              <a:cs typeface="+mn-cs"/>
            </a:endParaRPr>
          </a:p>
          <a:p>
            <a:r>
              <a:rPr lang="en-US" dirty="0" err="1"/>
              <a:t>Pitard</a:t>
            </a:r>
            <a:r>
              <a:rPr lang="en-US" dirty="0"/>
              <a:t>, Wayne.</a:t>
            </a:r>
          </a:p>
          <a:p>
            <a:pPr marL="685800" indent="-457200">
              <a:tabLst>
                <a:tab pos="685800" algn="l"/>
              </a:tabLst>
            </a:pPr>
            <a:r>
              <a:rPr lang="en-US" dirty="0"/>
              <a:t>1992	Zobah. </a:t>
            </a:r>
            <a:r>
              <a:rPr lang="en-US" i="1" dirty="0"/>
              <a:t>Anchor Bible Dictionary, </a:t>
            </a:r>
            <a:r>
              <a:rPr lang="en-US" dirty="0"/>
              <a:t>vol. 6, ed. D. N. Freedman. New York: Doubleday.</a:t>
            </a:r>
          </a:p>
          <a:p>
            <a:r>
              <a:rPr lang="tr-TR" dirty="0">
                <a:effectLst/>
              </a:rPr>
              <a:t>Rainey, A.</a:t>
            </a:r>
            <a:r>
              <a:rPr lang="en-US" dirty="0">
                <a:effectLst/>
              </a:rPr>
              <a:t> </a:t>
            </a:r>
            <a:r>
              <a:rPr lang="tr-TR" dirty="0">
                <a:effectLst/>
              </a:rPr>
              <a:t>F., and Notley</a:t>
            </a:r>
            <a:r>
              <a:rPr lang="en-US" dirty="0">
                <a:effectLst/>
              </a:rPr>
              <a:t>, S. </a:t>
            </a:r>
          </a:p>
          <a:p>
            <a:pPr marL="685800" indent="-457200">
              <a:tabLst>
                <a:tab pos="685800" algn="l"/>
              </a:tabLst>
            </a:pPr>
            <a:r>
              <a:rPr lang="tr-TR" dirty="0">
                <a:effectLst/>
              </a:rPr>
              <a:t>2006</a:t>
            </a:r>
            <a:r>
              <a:rPr lang="en-US" dirty="0">
                <a:effectLst/>
              </a:rPr>
              <a:t>	</a:t>
            </a:r>
            <a:r>
              <a:rPr lang="tr-TR" i="1" dirty="0">
                <a:effectLst/>
              </a:rPr>
              <a:t>The Sacred Bridge: Carta’s Atlas of the Biblical World</a:t>
            </a:r>
            <a:r>
              <a:rPr lang="tr-TR" dirty="0">
                <a:effectLst/>
              </a:rPr>
              <a:t>. Jerusalem</a:t>
            </a:r>
            <a:r>
              <a:rPr lang="en-US" dirty="0">
                <a:effectLst/>
              </a:rPr>
              <a:t>: Carta</a:t>
            </a:r>
            <a:r>
              <a:rPr lang="tr-TR" dirty="0">
                <a:effectLst/>
              </a:rPr>
              <a:t>.</a:t>
            </a:r>
          </a:p>
          <a:p>
            <a:endParaRPr lang="en-US" b="0" baseline="0" dirty="0"/>
          </a:p>
          <a:p>
            <a:pPr marL="0" indent="0">
              <a:buNone/>
            </a:pPr>
            <a:r>
              <a:rPr lang="en-US" dirty="0"/>
              <a:t>adr090512238</a:t>
            </a:r>
            <a:endParaRPr lang="en-US" b="1" dirty="0"/>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5245889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b="0" baseline="0" dirty="0" err="1"/>
              <a:t>Lipiński</a:t>
            </a:r>
            <a:r>
              <a:rPr lang="en-US" b="0" baseline="0" dirty="0"/>
              <a:t> points out that Hadadezer was a “son of Rehob,” which he understands to be a reference to a dynastic family and not a distinct kingdom (2000: 333–4). Beth-</a:t>
            </a:r>
            <a:r>
              <a:rPr lang="en-US" b="0" baseline="0" dirty="0" err="1"/>
              <a:t>rehob</a:t>
            </a:r>
            <a:r>
              <a:rPr lang="en-US" b="0" baseline="0" dirty="0"/>
              <a:t> seems to have been another Aramean polity in the vicinity of Aram-Zobah that was under the authority of Aram-</a:t>
            </a:r>
            <a:r>
              <a:rPr lang="en-US" b="0" baseline="0" dirty="0" err="1"/>
              <a:t>zobah</a:t>
            </a:r>
            <a:r>
              <a:rPr lang="en-US" b="0" baseline="0" dirty="0"/>
              <a:t> (2 Sam 10:6, cf. </a:t>
            </a:r>
            <a:r>
              <a:rPr lang="en-US" b="0" baseline="0" dirty="0" err="1"/>
              <a:t>Judg</a:t>
            </a:r>
            <a:r>
              <a:rPr lang="en-US" b="0" baseline="0" dirty="0"/>
              <a:t> 18:28, which relates that the valley around the city of Dan/Laish belonged to Beth-</a:t>
            </a:r>
            <a:r>
              <a:rPr lang="en-US" b="0" baseline="0" dirty="0" err="1"/>
              <a:t>rehob</a:t>
            </a:r>
            <a:r>
              <a:rPr lang="en-US" b="0" baseline="0" dirty="0"/>
              <a:t>). Lipiński suggests that Aram-</a:t>
            </a:r>
            <a:r>
              <a:rPr lang="en-US" b="0" baseline="0" dirty="0" err="1"/>
              <a:t>zobah</a:t>
            </a:r>
            <a:r>
              <a:rPr lang="en-US" b="0" baseline="0" dirty="0"/>
              <a:t> and Beth-</a:t>
            </a:r>
            <a:r>
              <a:rPr lang="en-US" b="0" baseline="0" dirty="0" err="1"/>
              <a:t>rehob</a:t>
            </a:r>
            <a:r>
              <a:rPr lang="en-US" b="0" baseline="0" dirty="0"/>
              <a:t> are actually the same political entity, on account of his interpretation of 2 Samuel 8:3 (cf. 10:6). In any case, the Beqa’ Valley (the location of Aram-</a:t>
            </a:r>
            <a:r>
              <a:rPr lang="en-US" b="0" baseline="0" dirty="0" err="1"/>
              <a:t>zobah</a:t>
            </a:r>
            <a:r>
              <a:rPr lang="en-US" b="0" baseline="0" dirty="0"/>
              <a:t> and Beth-</a:t>
            </a:r>
            <a:r>
              <a:rPr lang="en-US" b="0" baseline="0" dirty="0" err="1"/>
              <a:t>rehob</a:t>
            </a:r>
            <a:r>
              <a:rPr lang="en-US" b="0" baseline="0" dirty="0"/>
              <a:t>) was a main thoroughfare for conquering armies of both the Egyptians and Assyrians, and if Beth-</a:t>
            </a:r>
            <a:r>
              <a:rPr lang="en-US" b="0" baseline="0" dirty="0" err="1"/>
              <a:t>rehob</a:t>
            </a:r>
            <a:r>
              <a:rPr lang="en-US" b="0" baseline="0" dirty="0"/>
              <a:t> was a distinct entity then it likely shared a similar history to Zobah/</a:t>
            </a:r>
            <a:r>
              <a:rPr lang="en-US" b="0" baseline="0" dirty="0" err="1"/>
              <a:t>Ṣubaṭ</a:t>
            </a:r>
            <a:r>
              <a:rPr lang="en-US" b="0" baseline="0" dirty="0"/>
              <a:t> (Lipiński 2000: 332–33).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a:t>
            </a:r>
          </a:p>
          <a:p>
            <a:r>
              <a:rPr lang="en-US" dirty="0" err="1"/>
              <a:t>Lipiński</a:t>
            </a:r>
            <a:r>
              <a:rPr lang="en-US" dirty="0"/>
              <a:t>, E.</a:t>
            </a:r>
          </a:p>
          <a:p>
            <a:pPr marL="685800" indent="-457200">
              <a:tabLst>
                <a:tab pos="685800" algn="l"/>
              </a:tabLst>
            </a:pPr>
            <a:r>
              <a:rPr lang="en-US" dirty="0"/>
              <a:t>2000	</a:t>
            </a:r>
            <a:r>
              <a:rPr lang="en-US" i="1" dirty="0"/>
              <a:t>The Aramaeans: Their Ancient History, Culture, Religion</a:t>
            </a:r>
            <a:r>
              <a:rPr lang="en-US" dirty="0"/>
              <a:t>. Leuven, Belgium: </a:t>
            </a:r>
            <a:r>
              <a:rPr lang="en-US" dirty="0" err="1"/>
              <a:t>Peeters</a:t>
            </a:r>
            <a:r>
              <a:rPr lang="en-US" dirty="0"/>
              <a:t> Publishers.</a:t>
            </a:r>
            <a:endParaRPr lang="tr-TR" sz="1200" b="0" i="0" u="none" strike="noStrike" kern="1200" baseline="0" dirty="0">
              <a:solidFill>
                <a:schemeClr val="tx1"/>
              </a:solidFill>
              <a:latin typeface="+mn-lt"/>
              <a:ea typeface="+mn-ea"/>
              <a:cs typeface="+mn-cs"/>
            </a:endParaRPr>
          </a:p>
          <a:p>
            <a:endParaRPr lang="en-US" sz="1200" dirty="0"/>
          </a:p>
          <a:p>
            <a:r>
              <a:rPr lang="en-US" sz="1200" dirty="0"/>
              <a:t>adr090512253</a:t>
            </a:r>
            <a:endParaRPr lang="en-US" dirty="0"/>
          </a:p>
        </p:txBody>
      </p:sp>
    </p:spTree>
    <p:extLst>
      <p:ext uri="{BB962C8B-B14F-4D97-AF65-F5344CB8AC3E}">
        <p14:creationId xmlns:p14="http://schemas.microsoft.com/office/powerpoint/2010/main" val="913457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verse contains a number of enigmatic statements. Although</a:t>
            </a:r>
            <a:r>
              <a:rPr lang="en-US" baseline="0" dirty="0"/>
              <a:t> the BHS ends with “at the River” (Heb. </a:t>
            </a:r>
            <a:r>
              <a:rPr lang="en-US" i="1" baseline="0" dirty="0" err="1"/>
              <a:t>binhar</a:t>
            </a:r>
            <a:r>
              <a:rPr lang="en-US" baseline="0" dirty="0"/>
              <a:t>, </a:t>
            </a:r>
            <a:r>
              <a:rPr lang="he-IL" sz="1200" b="0" i="0" u="none" strike="noStrike" kern="1200" baseline="0" dirty="0">
                <a:solidFill>
                  <a:schemeClr val="tx1"/>
                </a:solidFill>
                <a:latin typeface="+mn-lt"/>
                <a:ea typeface="+mn-ea"/>
                <a:cs typeface="+mn-cs"/>
              </a:rPr>
              <a:t>בִּנְהַר־</a:t>
            </a:r>
            <a:r>
              <a:rPr lang="en-US" baseline="0" dirty="0"/>
              <a:t>), marginal notes indicate that “Euphrates” (Heb. </a:t>
            </a:r>
            <a:r>
              <a:rPr lang="he-IL" sz="1200" b="0" i="0" u="none" strike="noStrike" kern="1200" baseline="0" dirty="0">
                <a:solidFill>
                  <a:schemeClr val="tx1"/>
                </a:solidFill>
                <a:latin typeface="+mn-lt"/>
                <a:ea typeface="+mn-ea"/>
                <a:cs typeface="+mn-cs"/>
              </a:rPr>
              <a:t>פְּרָת</a:t>
            </a:r>
            <a:r>
              <a:rPr lang="en-US" baseline="0" dirty="0"/>
              <a:t>) is to be supplied, a reading found in many of the versions (including the LXX). </a:t>
            </a:r>
          </a:p>
          <a:p>
            <a:endParaRPr lang="en-US" baseline="0" dirty="0"/>
          </a:p>
          <a:p>
            <a:r>
              <a:rPr lang="en-US" baseline="0" dirty="0"/>
              <a:t>The “he” that is the subject of the verse is not clear, as it could be a reference to either David or to Hadadezer. Saul had previously fought in this area as well (1 Sam 14:47), so it could be restoration of that area by David, but it may also be an attempted consolidation by Hadadezer that was interrupted by David.</a:t>
            </a:r>
          </a:p>
          <a:p>
            <a:endParaRPr lang="en-US" baseline="0" dirty="0"/>
          </a:p>
          <a:p>
            <a:r>
              <a:rPr lang="en-US" baseline="0" dirty="0"/>
              <a:t>The phrase “to restore his power” (Heb. </a:t>
            </a:r>
            <a:r>
              <a:rPr lang="he-IL" sz="1200" b="0" i="0" u="none" strike="noStrike" kern="1200" baseline="0" dirty="0">
                <a:solidFill>
                  <a:schemeClr val="tx1"/>
                </a:solidFill>
                <a:latin typeface="+mn-lt"/>
                <a:ea typeface="+mn-ea"/>
                <a:cs typeface="+mn-cs"/>
              </a:rPr>
              <a:t>לְהָשִׁיב יָדוֹ</a:t>
            </a:r>
            <a:r>
              <a:rPr lang="en-US" baseline="0" dirty="0"/>
              <a:t>) might be translated woodenly as “to return his hand.” Interpretations of this phrase vary widely among English translations: “to recover his territory” (NKJV); “to restore his monument” (NIV); “to reestablish his authority” (NET); “to put his monument along” (CJB); or “to extend his power over” (NJB). The variety of ways in which this is understood indicates the difficulty of the passage.</a:t>
            </a:r>
            <a:endParaRPr lang="en-US" dirty="0"/>
          </a:p>
          <a:p>
            <a:endParaRPr lang="en-US" dirty="0"/>
          </a:p>
          <a:p>
            <a:r>
              <a:rPr lang="en-US" dirty="0"/>
              <a:t>This</a:t>
            </a:r>
            <a:r>
              <a:rPr lang="en-US" baseline="0" dirty="0"/>
              <a:t> street in a suburb west of Jerusalem is named after the Euphrates River. </a:t>
            </a:r>
          </a:p>
          <a:p>
            <a:endParaRPr lang="en-US" dirty="0"/>
          </a:p>
          <a:p>
            <a:r>
              <a:rPr lang="en-US" dirty="0"/>
              <a:t>tb090906951</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8451956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reservoir along the Euphrates River is located</a:t>
            </a:r>
            <a:r>
              <a:rPr lang="en-US" baseline="0" dirty="0"/>
              <a:t> in the general region that is likely referred to in this verse, assuming that the Euphrates is intended.</a:t>
            </a:r>
            <a:endParaRPr lang="en-US" dirty="0"/>
          </a:p>
          <a:p>
            <a:endParaRPr lang="en-US" dirty="0"/>
          </a:p>
          <a:p>
            <a:r>
              <a:rPr lang="en-US" dirty="0"/>
              <a:t>adr1005191639</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8451956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Euphrates River is a significant landmark in northern</a:t>
            </a:r>
            <a:r>
              <a:rPr lang="en-US" baseline="0" dirty="0"/>
              <a:t> Syria, as can be seen by its size even in its upper reaches.</a:t>
            </a:r>
            <a:endParaRPr lang="en-US" dirty="0"/>
          </a:p>
          <a:p>
            <a:endParaRPr lang="en-US" dirty="0"/>
          </a:p>
          <a:p>
            <a:r>
              <a:rPr lang="en-US" dirty="0"/>
              <a:t>adr1005191617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8451956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mn-lt"/>
              </a:rPr>
              <a:t>It is not clear if the reference to “horsemen” (Heb. </a:t>
            </a:r>
            <a:r>
              <a:rPr lang="en-US" i="1" dirty="0" err="1">
                <a:solidFill>
                  <a:srgbClr val="000000"/>
                </a:solidFill>
                <a:latin typeface="+mn-lt"/>
              </a:rPr>
              <a:t>parashim</a:t>
            </a:r>
            <a:r>
              <a:rPr lang="en-US" dirty="0">
                <a:solidFill>
                  <a:srgbClr val="000000"/>
                </a:solidFill>
                <a:latin typeface="+mn-lt"/>
              </a:rPr>
              <a:t>, </a:t>
            </a:r>
            <a:r>
              <a:rPr lang="he-IL" sz="1200" b="0" i="0" u="none" strike="noStrike" kern="1200" baseline="0" dirty="0">
                <a:solidFill>
                  <a:schemeClr val="tx1"/>
                </a:solidFill>
                <a:latin typeface="+mn-lt"/>
                <a:ea typeface="+mn-ea"/>
                <a:cs typeface="+mn-cs"/>
              </a:rPr>
              <a:t>פָּרָשִׁים</a:t>
            </a:r>
            <a:r>
              <a:rPr lang="en-US" dirty="0">
                <a:solidFill>
                  <a:srgbClr val="000000"/>
                </a:solidFill>
                <a:latin typeface="+mn-lt"/>
              </a:rPr>
              <a:t>) refers to mounted cavalry or to teams</a:t>
            </a:r>
            <a:r>
              <a:rPr lang="en-US" baseline="0" dirty="0">
                <a:solidFill>
                  <a:srgbClr val="000000"/>
                </a:solidFill>
                <a:latin typeface="+mn-lt"/>
              </a:rPr>
              <a:t> of horses associated with chariots. The word appears to be used both ways in the Hebrew Bible. The following photos include illustrations of both.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rgbClr val="000000"/>
              </a:solidFill>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tb032705255</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208785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a:t>
            </a:r>
            <a:endParaRPr lang="en-US" dirty="0"/>
          </a:p>
          <a:p>
            <a:endParaRPr lang="en-US" dirty="0">
              <a:solidFill>
                <a:srgbClr val="000000"/>
              </a:solidFill>
              <a:latin typeface="Calibri"/>
            </a:endParaRPr>
          </a:p>
          <a:p>
            <a:r>
              <a:rPr lang="en-US" dirty="0"/>
              <a:t>tb112004330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2073499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 relief was photographed at the British Museum.</a:t>
            </a:r>
            <a:endParaRPr lang="en-US" dirty="0"/>
          </a:p>
          <a:p>
            <a:pPr marL="0" indent="0"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pPr marL="0" indent="0" algn="l" defTabSz="914400" rtl="0" eaLnBrk="1" fontAlgn="auto" latinLnBrk="0" hangingPunct="1">
              <a:spcBef>
                <a:spcPts val="0"/>
              </a:spcBef>
              <a:spcAft>
                <a:spcPts val="0"/>
              </a:spcAft>
              <a:buClrTx/>
              <a:buSzTx/>
              <a:buFontTx/>
              <a:buNone/>
              <a:tabLst/>
              <a:defRPr/>
            </a:pPr>
            <a:r>
              <a:rPr lang="en-US" dirty="0"/>
              <a:t>tb0929197052</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4659802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mn-lt"/>
              </a:rPr>
              <a:t>The bow was the common weapon used by mounted horsemen during the Iron Age, as illustrated by this relief. This relief was recovered from Nimrud and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adr1805194376</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3148910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basalt artifact was photographed at the Istanbul Museum of the Ancient Orient.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tb041705615</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382658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Philistines of David’s day were a group</a:t>
            </a:r>
            <a:r>
              <a:rPr lang="en-US" baseline="0" dirty="0"/>
              <a:t> of foreigners who had migrated to the Levant about two centuries earlier. They brought with them a unique material culture that had ties to the Aegean. One of the common motifs on their decorated pottery was a bird among geometric shapes, as displayed on this sherd of Philistine pottery. </a:t>
            </a:r>
            <a:r>
              <a:rPr lang="en-US" dirty="0"/>
              <a:t>This artifact was photographed at the University of Pennsylvania Museum of Archaeology and Anthropology.</a:t>
            </a:r>
          </a:p>
          <a:p>
            <a:endParaRPr lang="en-US" dirty="0"/>
          </a:p>
          <a:p>
            <a:r>
              <a:rPr lang="en-US" dirty="0"/>
              <a:t>tb072311483</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comes from the north palace of Ashurbanipal at Nineveh. It was photographed</a:t>
            </a:r>
            <a:r>
              <a:rPr lang="en-US" baseline="0" dirty="0"/>
              <a:t> at the Getty Villa in southern California while on loan from the British Museum</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tb100919375</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382658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relief illustrates warriors of the Iron Age. Note that each is equipped with a bow, a quiver of arrows, and a sword. This relief was photographed at the Louvre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tb0927194779</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55617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fate of the foot soldiers captured by David is not stated. This relief comes from the palace of Ashurbanipal at Nineveh. It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adr1805170977</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55617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comes from the forecourt</a:t>
            </a:r>
            <a:r>
              <a:rPr lang="en-US" baseline="0" dirty="0"/>
              <a:t> of the Beit el-</a:t>
            </a:r>
            <a:r>
              <a:rPr lang="en-US" baseline="0" dirty="0" err="1"/>
              <a:t>Wali</a:t>
            </a:r>
            <a:r>
              <a:rPr lang="en-US" baseline="0" dirty="0"/>
              <a:t> temple of Ramesses II at New Kalabsha</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adr1603215921</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55617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action was</a:t>
            </a:r>
            <a:r>
              <a:rPr lang="en-US" baseline="0" dirty="0"/>
              <a:t> in keeping with the law of the king (Deut 17:16-17) and Joshua’s example after the battle of Hazor (Josh 11:9). </a:t>
            </a:r>
          </a:p>
          <a:p>
            <a:endParaRPr lang="en-US" dirty="0"/>
          </a:p>
          <a:p>
            <a:r>
              <a:rPr lang="en-US" dirty="0"/>
              <a:t>tb022107114</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2208785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verb translated here as “hamstring” (Heb. </a:t>
            </a:r>
            <a:r>
              <a:rPr lang="en-US" i="1" dirty="0" err="1"/>
              <a:t>iqqer</a:t>
            </a:r>
            <a:r>
              <a:rPr lang="en-US" dirty="0"/>
              <a:t>, </a:t>
            </a:r>
            <a:r>
              <a:rPr lang="he-IL" sz="1200" kern="1200" dirty="0">
                <a:solidFill>
                  <a:schemeClr val="tx1"/>
                </a:solidFill>
                <a:latin typeface="+mn-lt"/>
                <a:ea typeface="+mn-ea"/>
                <a:cs typeface="+mn-cs"/>
              </a:rPr>
              <a:t>עִקֵּר</a:t>
            </a:r>
            <a:r>
              <a:rPr lang="en-US" dirty="0"/>
              <a:t>) is used in the Hebrew Bible once in</a:t>
            </a:r>
            <a:r>
              <a:rPr lang="en-US" baseline="0" dirty="0"/>
              <a:t> reference to oxen (Gen 49:6), and several times with reference to horses (Josh 11:6-9; 2 Sam 8:4 = 1 Chr 18:4). The precise meaning of the word is not entirely clear. The two passages relating to David (2 Sam 8:4; 1 Chr 18:4) indicate that the process made the horses unsuitable for pulling a chariot. This indicates that it lamed the horse in some way.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One common understanding is that</a:t>
            </a:r>
            <a:r>
              <a:rPr lang="en-US" baseline="0" dirty="0"/>
              <a:t> this word refers to t</a:t>
            </a:r>
            <a:r>
              <a:rPr lang="en-US" dirty="0"/>
              <a:t>he cutting of the hamstring of a horse, which would prevent it from being useful in battle. Whether the horse would be unable to walk at all “</a:t>
            </a:r>
            <a:r>
              <a:rPr lang="en-US" sz="1200" b="0" i="0" kern="1200" dirty="0">
                <a:solidFill>
                  <a:schemeClr val="tx1"/>
                </a:solidFill>
                <a:effectLst/>
                <a:latin typeface="+mn-lt"/>
                <a:ea typeface="+mn-ea"/>
                <a:cs typeface="+mn-cs"/>
              </a:rPr>
              <a:t>depends on exactly which muscle, tendon, or ligament is cut. Generally, one thinks of the hamstring as the tendon running from the back of the knee, or 'point of the hock' on a horse, to the gluteal muscle. If the surgery is performed above and behind the hock of the horse on the major tendon, the leg will collapse under the slightest weight" (Deborah </a:t>
            </a:r>
            <a:r>
              <a:rPr lang="en-US" sz="1200" kern="1200" dirty="0" err="1">
                <a:solidFill>
                  <a:schemeClr val="tx1"/>
                </a:solidFill>
                <a:latin typeface="+mn-lt"/>
                <a:ea typeface="+mn-ea"/>
                <a:cs typeface="+mn-cs"/>
              </a:rPr>
              <a:t>O’Daniel</a:t>
            </a:r>
            <a:r>
              <a:rPr lang="en-US" sz="1200" kern="1200" dirty="0">
                <a:solidFill>
                  <a:schemeClr val="tx1"/>
                </a:solidFill>
                <a:latin typeface="+mn-lt"/>
                <a:ea typeface="+mn-ea"/>
                <a:cs typeface="+mn-cs"/>
              </a:rPr>
              <a:t> Cantrell, </a:t>
            </a:r>
            <a:r>
              <a:rPr lang="en-US" sz="1200" i="1" kern="1200" dirty="0">
                <a:solidFill>
                  <a:schemeClr val="tx1"/>
                </a:solidFill>
                <a:latin typeface="+mn-lt"/>
                <a:ea typeface="+mn-ea"/>
                <a:cs typeface="+mn-cs"/>
              </a:rPr>
              <a:t>The Horsemen of Israel: Horses and Chariotry in Monarchic Israel (Ninth-Eighth Centuries B.C.E.), </a:t>
            </a:r>
            <a:r>
              <a:rPr lang="en-US" sz="1200" i="0" kern="1200" dirty="0">
                <a:solidFill>
                  <a:schemeClr val="tx1"/>
                </a:solidFill>
                <a:latin typeface="+mn-lt"/>
                <a:ea typeface="+mn-ea"/>
                <a:cs typeface="+mn-cs"/>
              </a:rPr>
              <a:t>[Winona Lake, IN: Eisenbrauns, 2011], 42). </a:t>
            </a:r>
            <a:r>
              <a:rPr lang="en-US" dirty="0"/>
              <a:t>This photograph was taken at the </a:t>
            </a:r>
            <a:r>
              <a:rPr lang="en-US" dirty="0" err="1"/>
              <a:t>Neot</a:t>
            </a:r>
            <a:r>
              <a:rPr lang="en-US" dirty="0"/>
              <a:t> </a:t>
            </a:r>
            <a:r>
              <a:rPr lang="en-US" dirty="0" err="1"/>
              <a:t>Kedumim</a:t>
            </a:r>
            <a:r>
              <a:rPr lang="en-US" dirty="0"/>
              <a:t> Biblical Landscape Reserve in Israel. See the next slide for a labeling marking the area of the hamstring.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tb050403713</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5593690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verb translated here as “hamstring” (Heb. </a:t>
            </a:r>
            <a:r>
              <a:rPr lang="en-US" i="1" dirty="0" err="1"/>
              <a:t>iqqer</a:t>
            </a:r>
            <a:r>
              <a:rPr lang="en-US" dirty="0"/>
              <a:t>, </a:t>
            </a:r>
            <a:r>
              <a:rPr lang="he-IL" sz="1200" kern="1200" dirty="0">
                <a:solidFill>
                  <a:schemeClr val="tx1"/>
                </a:solidFill>
                <a:latin typeface="+mn-lt"/>
                <a:ea typeface="+mn-ea"/>
                <a:cs typeface="+mn-cs"/>
              </a:rPr>
              <a:t>עִקֵּר</a:t>
            </a:r>
            <a:r>
              <a:rPr lang="en-US" dirty="0"/>
              <a:t>) is used in the Hebrew Bible once in</a:t>
            </a:r>
            <a:r>
              <a:rPr lang="en-US" baseline="0" dirty="0"/>
              <a:t> reference to oxen (Gen 49:6), and several times with reference to horses (Josh 11:6-9; 2 Sam 8:4 = 1 Chr 18:4). The precise meaning of the word is not entirely clear. The two passages relating to David (2 Sam 8:4; 1 Chr 18:4) indicate that the process made the horses unsuitable for pulling a chariot. This indicates that it lamed the horse in some way.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One common understanding is that</a:t>
            </a:r>
            <a:r>
              <a:rPr lang="en-US" baseline="0" dirty="0"/>
              <a:t> this word refers to t</a:t>
            </a:r>
            <a:r>
              <a:rPr lang="en-US" dirty="0"/>
              <a:t>he cutting of the hamstring of a horse, which would prevent it from being useful in battle. Whether the horse would be unable to walk at all “</a:t>
            </a:r>
            <a:r>
              <a:rPr lang="en-US" sz="1200" b="0" i="0" kern="1200" dirty="0">
                <a:solidFill>
                  <a:schemeClr val="tx1"/>
                </a:solidFill>
                <a:effectLst/>
                <a:latin typeface="+mn-lt"/>
                <a:ea typeface="+mn-ea"/>
                <a:cs typeface="+mn-cs"/>
              </a:rPr>
              <a:t>depends on exactly which muscle, tendon, or ligament is cut. Generally, one thinks of the hamstring as the tendon running from the back of the knee, or 'point of the hock' on a horse, to the gluteal muscle. If the surgery is performed above and behind the hock of the horse on the major tendon, the leg will collapse under the slightest weight" (Deborah </a:t>
            </a:r>
            <a:r>
              <a:rPr lang="en-US" sz="1200" kern="1200" dirty="0" err="1">
                <a:solidFill>
                  <a:schemeClr val="tx1"/>
                </a:solidFill>
                <a:latin typeface="+mn-lt"/>
                <a:ea typeface="+mn-ea"/>
                <a:cs typeface="+mn-cs"/>
              </a:rPr>
              <a:t>O’Daniel</a:t>
            </a:r>
            <a:r>
              <a:rPr lang="en-US" sz="1200" kern="1200" dirty="0">
                <a:solidFill>
                  <a:schemeClr val="tx1"/>
                </a:solidFill>
                <a:latin typeface="+mn-lt"/>
                <a:ea typeface="+mn-ea"/>
                <a:cs typeface="+mn-cs"/>
              </a:rPr>
              <a:t> Cantrell, </a:t>
            </a:r>
            <a:r>
              <a:rPr lang="en-US" sz="1200" i="1" kern="1200" dirty="0">
                <a:solidFill>
                  <a:schemeClr val="tx1"/>
                </a:solidFill>
                <a:latin typeface="+mn-lt"/>
                <a:ea typeface="+mn-ea"/>
                <a:cs typeface="+mn-cs"/>
              </a:rPr>
              <a:t>The Horsemen of Israel: Horses and Chariotry in Monarchic Israel (Ninth-Eighth Centuries B.C.E.), </a:t>
            </a:r>
            <a:r>
              <a:rPr lang="en-US" sz="1200" i="0" kern="1200" dirty="0">
                <a:solidFill>
                  <a:schemeClr val="tx1"/>
                </a:solidFill>
                <a:latin typeface="+mn-lt"/>
                <a:ea typeface="+mn-ea"/>
                <a:cs typeface="+mn-cs"/>
              </a:rPr>
              <a:t>[Winona Lake, IN: Eisenbrauns, 2011], 42). </a:t>
            </a:r>
            <a:r>
              <a:rPr lang="en-US" dirty="0"/>
              <a:t>This photograph was taken at the </a:t>
            </a:r>
            <a:r>
              <a:rPr lang="en-US" dirty="0" err="1"/>
              <a:t>Neot</a:t>
            </a:r>
            <a:r>
              <a:rPr lang="en-US" dirty="0"/>
              <a:t> </a:t>
            </a:r>
            <a:r>
              <a:rPr lang="en-US" dirty="0" err="1"/>
              <a:t>Kedumim</a:t>
            </a:r>
            <a:r>
              <a:rPr lang="en-US" dirty="0"/>
              <a:t> Biblical Landscape Reserve in Israel.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tb050403713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6718860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 alternative understanding is that the verb “hamstring” (Heb. </a:t>
            </a:r>
            <a:r>
              <a:rPr lang="en-US" i="1" dirty="0" err="1"/>
              <a:t>iqqer</a:t>
            </a:r>
            <a:r>
              <a:rPr lang="en-US" dirty="0"/>
              <a:t>, </a:t>
            </a:r>
            <a:r>
              <a:rPr lang="he-IL" sz="1200" kern="1200" dirty="0">
                <a:solidFill>
                  <a:schemeClr val="tx1"/>
                </a:solidFill>
                <a:latin typeface="+mn-lt"/>
                <a:ea typeface="+mn-ea"/>
                <a:cs typeface="+mn-cs"/>
              </a:rPr>
              <a:t>עִקֵּר</a:t>
            </a:r>
            <a:r>
              <a:rPr lang="en-US" dirty="0"/>
              <a:t>) refers to severing ligaments</a:t>
            </a:r>
            <a:r>
              <a:rPr lang="en-US" baseline="0" dirty="0"/>
              <a:t> of the pastern bone in the front leg (</a:t>
            </a:r>
            <a:r>
              <a:rPr lang="en-US" i="1" baseline="0" dirty="0"/>
              <a:t>HALOT</a:t>
            </a:r>
            <a:r>
              <a:rPr lang="en-US" baseline="0" dirty="0"/>
              <a:t>). When the front leg is grounded, the elbow and knee are locked, as seen with the front left leg of the horse in this photo. The pastern joints, with their associated tendons and ligaments, provide vital shock absorption for the front legs, and if they become damaged the horse is unable to move at a quick pace. </a:t>
            </a:r>
            <a:r>
              <a:rPr lang="en-US" dirty="0"/>
              <a:t>See the next slide for a labeling marking the area of the pastern</a:t>
            </a:r>
            <a:r>
              <a:rPr lang="en-US"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tb122604484</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5593690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 alternative understanding is that the verb “hamstring” (Heb. </a:t>
            </a:r>
            <a:r>
              <a:rPr lang="en-US" i="1" dirty="0" err="1"/>
              <a:t>iqqer</a:t>
            </a:r>
            <a:r>
              <a:rPr lang="en-US" dirty="0"/>
              <a:t>, </a:t>
            </a:r>
            <a:r>
              <a:rPr lang="he-IL" sz="1200" kern="1200" dirty="0">
                <a:solidFill>
                  <a:schemeClr val="tx1"/>
                </a:solidFill>
                <a:latin typeface="+mn-lt"/>
                <a:ea typeface="+mn-ea"/>
                <a:cs typeface="+mn-cs"/>
              </a:rPr>
              <a:t>עִקֵּר</a:t>
            </a:r>
            <a:r>
              <a:rPr lang="en-US" dirty="0"/>
              <a:t>) refers to severing ligaments</a:t>
            </a:r>
            <a:r>
              <a:rPr lang="en-US" baseline="0" dirty="0"/>
              <a:t> of the pastern bone in the front leg (</a:t>
            </a:r>
            <a:r>
              <a:rPr lang="en-US" i="1" baseline="0" dirty="0"/>
              <a:t>HALOT</a:t>
            </a:r>
            <a:r>
              <a:rPr lang="en-US" baseline="0" dirty="0"/>
              <a:t>). When the front leg is grounded, the elbow and knee are locked, as seen with the front left leg of the horse in this photo. The pastern joints, with their associated tendons and ligaments, provide vital shock absorption for the front legs, and if they become damaged the horse is unable to move at a quick pace.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tb122604484</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5593690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display was photographed at the International Museum of the Horse in Lexington, Kentucky.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adr1601179724</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903845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entirely clear what actions David accomplished by “defeating” and “subduing” the Philistines.</a:t>
            </a:r>
            <a:r>
              <a:rPr lang="en-US" baseline="0" dirty="0"/>
              <a:t> The Philistines continued to inhabit the coastal plain for centuries after the time of David (e.g., 2 </a:t>
            </a:r>
            <a:r>
              <a:rPr lang="en-US" baseline="0" dirty="0" err="1"/>
              <a:t>Chr</a:t>
            </a:r>
            <a:r>
              <a:rPr lang="en-US" baseline="0" dirty="0"/>
              <a:t> 28:18; </a:t>
            </a:r>
            <a:r>
              <a:rPr lang="en-US" baseline="0" dirty="0" err="1"/>
              <a:t>Jer</a:t>
            </a:r>
            <a:r>
              <a:rPr lang="en-US" baseline="0" dirty="0"/>
              <a:t> 47:1-4, etc.). It seems most likely that David battled with the Philistines and was able to push them back from all territory that constituted Israel, constraining them to the coastal plain. </a:t>
            </a:r>
            <a:r>
              <a:rPr lang="en-US" dirty="0"/>
              <a:t>This relief was photographed at the Getty Villa in southern California.</a:t>
            </a:r>
          </a:p>
          <a:p>
            <a:endParaRPr lang="en-US" dirty="0"/>
          </a:p>
          <a:p>
            <a:r>
              <a:rPr lang="en-US" dirty="0"/>
              <a:t>tb100919405</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ancient chariot model was photographed</a:t>
            </a:r>
            <a:r>
              <a:rPr lang="en-US" baseline="0" dirty="0"/>
              <a:t> at the Israel Museum</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tb061616743</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21510960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Although the text does not comment here on the legitimacy of David keeping horses to develop a chariot force, other</a:t>
            </a:r>
            <a:r>
              <a:rPr lang="en-US" baseline="0" dirty="0"/>
              <a:t> passages hint that it was not a good idea (Josh 11:6; 1 Sam 8:11; Isa 31:1)</a:t>
            </a:r>
            <a:r>
              <a:rPr lang="en-US" dirty="0"/>
              <a:t>. This relief from Nineveh depicts a chariot taken as loot from the Judean city of Lachish, where it clearly failed to prevent the downfall of the city. This</a:t>
            </a:r>
            <a:r>
              <a:rPr lang="en-US" baseline="0" dirty="0"/>
              <a:t> relief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tb112004307</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1510960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Damascus was the capital</a:t>
            </a:r>
            <a:r>
              <a:rPr lang="en-US" sz="1200" b="0" i="0" kern="1200" baseline="0" dirty="0">
                <a:solidFill>
                  <a:schemeClr val="tx1"/>
                </a:solidFill>
                <a:effectLst/>
                <a:latin typeface="+mn-lt"/>
                <a:ea typeface="+mn-ea"/>
                <a:cs typeface="+mn-cs"/>
              </a:rPr>
              <a:t> of the ancient region known as Syria. </a:t>
            </a:r>
            <a:r>
              <a:rPr lang="en-US" sz="1200" b="0" i="0" kern="1200" dirty="0">
                <a:solidFill>
                  <a:schemeClr val="tx1"/>
                </a:solidFill>
                <a:effectLst/>
                <a:latin typeface="+mn-lt"/>
                <a:ea typeface="+mn-ea"/>
                <a:cs typeface="+mn-cs"/>
              </a:rPr>
              <a:t>The city of Damascus has</a:t>
            </a:r>
            <a:r>
              <a:rPr lang="en-US" sz="1200" b="0" i="0" kern="1200" baseline="0" dirty="0">
                <a:solidFill>
                  <a:schemeClr val="tx1"/>
                </a:solidFill>
                <a:effectLst/>
                <a:latin typeface="+mn-lt"/>
                <a:ea typeface="+mn-ea"/>
                <a:cs typeface="+mn-cs"/>
              </a:rPr>
              <a:t> been continuously occupied from antiquity to the present day, making any exploration of its earlier phases difficult. </a:t>
            </a: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mat05599</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531855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 was taken</a:t>
            </a:r>
            <a:r>
              <a:rPr lang="en-US" sz="1200" b="0" i="0" kern="1200" dirty="0">
                <a:solidFill>
                  <a:schemeClr val="tx1"/>
                </a:solidFill>
                <a:effectLst/>
                <a:latin typeface="+mn-lt"/>
                <a:ea typeface="+mn-ea"/>
                <a:cs typeface="+mn-cs"/>
              </a:rPr>
              <a:t> </a:t>
            </a:r>
            <a:r>
              <a:rPr lang="en-US" dirty="0"/>
              <a:t>between 1940 and 1946</a:t>
            </a:r>
            <a:r>
              <a:rPr lang="en-US" sz="1200" b="0" i="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mat00592</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531855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Getty Villa in southern</a:t>
            </a:r>
            <a:r>
              <a:rPr lang="en-US" baseline="0" dirty="0">
                <a:solidFill>
                  <a:srgbClr val="000000"/>
                </a:solidFill>
                <a:latin typeface="Calibri"/>
              </a:rPr>
              <a:t> California while on loan from the British Museum</a:t>
            </a:r>
            <a:r>
              <a:rPr lang="en-US" dirty="0">
                <a:solidFill>
                  <a:srgbClr val="000000"/>
                </a:solidFill>
                <a:latin typeface="Calibri"/>
              </a:rPr>
              <a:t>.</a:t>
            </a:r>
            <a:endParaRPr lang="en-US" dirty="0"/>
          </a:p>
          <a:p>
            <a:endParaRPr lang="en-US" dirty="0">
              <a:solidFill>
                <a:srgbClr val="000000"/>
              </a:solidFill>
              <a:latin typeface="Calibri"/>
            </a:endParaRPr>
          </a:p>
          <a:p>
            <a:r>
              <a:rPr lang="en-US" dirty="0"/>
              <a:t>tb100919334</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14537594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relief shown here depicts Asiatic soldiers</a:t>
            </a:r>
            <a:r>
              <a:rPr lang="en-US" baseline="0" dirty="0"/>
              <a:t> in battle against Egyptians; the one dressed in white has been pierced by an Egyptian arrow. This block was excavated at temple of Ramesses IV at El-</a:t>
            </a:r>
            <a:r>
              <a:rPr lang="en-US" baseline="0" dirty="0" err="1"/>
              <a:t>Asasif</a:t>
            </a:r>
            <a:r>
              <a:rPr lang="en-US" baseline="0" dirty="0"/>
              <a:t>; it had been re-used and is considered to have originally been created during the reign of Amenhotep II. </a:t>
            </a:r>
            <a:r>
              <a:rPr lang="en-US" sz="1200" kern="1200" dirty="0">
                <a:solidFill>
                  <a:schemeClr val="tx1"/>
                </a:solidFill>
                <a:effectLst/>
                <a:latin typeface="+mn-lt"/>
                <a:ea typeface="+mn-ea"/>
                <a:cs typeface="+mn-cs"/>
              </a:rPr>
              <a:t>This image comes from The Metropolitan Museum of Art and is in the public domain. Source: </a:t>
            </a:r>
            <a:r>
              <a:rPr lang="en-US" dirty="0"/>
              <a:t>https://www.metmuseum.org/art/collection/search/544720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met544720</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14537594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4482061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“garrison” (Heb. </a:t>
            </a:r>
            <a:r>
              <a:rPr lang="en-US" i="1" dirty="0" err="1"/>
              <a:t>netsiv</a:t>
            </a:r>
            <a:r>
              <a:rPr lang="en-US" dirty="0"/>
              <a:t>,</a:t>
            </a:r>
            <a:r>
              <a:rPr lang="en-US" baseline="0" dirty="0"/>
              <a:t> </a:t>
            </a:r>
            <a:r>
              <a:rPr lang="he-IL" sz="1200" b="0" i="0" u="none" strike="noStrike" kern="1200" baseline="0" dirty="0">
                <a:solidFill>
                  <a:schemeClr val="tx1"/>
                </a:solidFill>
                <a:latin typeface="+mn-lt"/>
                <a:ea typeface="+mn-ea"/>
                <a:cs typeface="+mn-cs"/>
              </a:rPr>
              <a:t>נְצִיב</a:t>
            </a:r>
            <a:r>
              <a:rPr lang="en-US" baseline="0" dirty="0"/>
              <a:t>) indicates an outpost of Jewish forces that were intended to keep the region in subservience to David. It was apparently a common tactic in the period (cf. 1 Sam 10:5; 13:3). This photograph was taken in the 1960s and comes from </a:t>
            </a:r>
            <a:r>
              <a:rPr lang="en-US" i="1" baseline="0" dirty="0"/>
              <a:t>The Photographs of Charles Lee Feinberg</a:t>
            </a:r>
            <a:r>
              <a:rPr lang="en-US" baseline="0" dirty="0"/>
              <a:t>, available from www.BiblePlaces.com.</a:t>
            </a:r>
            <a:endParaRPr lang="en-US" dirty="0"/>
          </a:p>
          <a:p>
            <a:endParaRPr lang="en-US" dirty="0"/>
          </a:p>
          <a:p>
            <a:r>
              <a:rPr lang="en-US" dirty="0"/>
              <a:t>cf03-77</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bringing of tribute was an acknowledgment</a:t>
            </a:r>
            <a:r>
              <a:rPr lang="en-US" baseline="0" dirty="0"/>
              <a:t> of David’s control over the region of Syria. The situation is reminiscent of the later relationship between Ahab and Ben-hadad (1 Kgs 20:34, cf. 1 Kgs 15:19; 2 Chr 16:3), and also </a:t>
            </a:r>
            <a:r>
              <a:rPr lang="en-US" dirty="0"/>
              <a:t>the presents</a:t>
            </a:r>
            <a:r>
              <a:rPr lang="en-US" baseline="0" dirty="0"/>
              <a:t> brought by Naaman (2 Kgs 5:5) and Hazael (2 Kgs 8:9) to Elisha the prophet. </a:t>
            </a:r>
            <a:r>
              <a:rPr lang="en-US" dirty="0">
                <a:latin typeface="Calibri"/>
              </a:rPr>
              <a:t>This bronze depiction was photographed at the Louvre Museum</a:t>
            </a:r>
            <a:r>
              <a:rPr lang="en-US" dirty="0">
                <a:latin typeface="+mn-lt"/>
              </a:rPr>
              <a:t>.</a:t>
            </a:r>
          </a:p>
          <a:p>
            <a:endParaRPr lang="en-US" dirty="0">
              <a:latin typeface="Calibri"/>
            </a:endParaRPr>
          </a:p>
          <a:p>
            <a:r>
              <a:rPr lang="en-US" dirty="0"/>
              <a:t>tb0927194662</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37084725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bringing</a:t>
            </a:r>
            <a:r>
              <a:rPr lang="en-US" sz="1200" b="0" i="0" kern="1200" baseline="0" dirty="0">
                <a:solidFill>
                  <a:schemeClr val="tx1"/>
                </a:solidFill>
                <a:effectLst/>
                <a:latin typeface="+mn-lt"/>
                <a:ea typeface="+mn-ea"/>
                <a:cs typeface="+mn-cs"/>
              </a:rPr>
              <a:t> of tribute was likely an annual event, specified by a treaty between the two parties. </a:t>
            </a:r>
            <a:r>
              <a:rPr lang="en-US" sz="1200" b="0" i="0" kern="1200" dirty="0">
                <a:solidFill>
                  <a:schemeClr val="tx1"/>
                </a:solidFill>
                <a:effectLst/>
                <a:latin typeface="+mn-lt"/>
                <a:ea typeface="+mn-ea"/>
                <a:cs typeface="+mn-cs"/>
              </a:rPr>
              <a:t>This American Colony photograph was taken between 1940 and 1946.</a:t>
            </a:r>
            <a:endParaRPr lang="en-US" dirty="0"/>
          </a:p>
          <a:p>
            <a:endParaRPr lang="en-US" dirty="0"/>
          </a:p>
          <a:p>
            <a:r>
              <a:rPr lang="en-US" dirty="0"/>
              <a:t>mat00663</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948738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 This image comes from Carole Raddato and is licensed under CC BY-SA 2.0, via Wikimedia Commons: https://commons.wikimedia.org/wiki/File:Exhibition_I_am_Ashurbanipal_king_of_the_world,_king_of_Assyria,_British_Museum_(45061365195).jpg.</a:t>
            </a:r>
          </a:p>
          <a:p>
            <a:endParaRPr lang="en-US" dirty="0"/>
          </a:p>
          <a:p>
            <a:r>
              <a:rPr lang="en-US" dirty="0"/>
              <a:t>wiki45061365195</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endParaRPr lang="en-US" dirty="0"/>
          </a:p>
          <a:p>
            <a:endParaRPr lang="en-US" dirty="0"/>
          </a:p>
          <a:p>
            <a:r>
              <a:rPr lang="en-US" dirty="0"/>
              <a:t>mat06798</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9487386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scene appears</a:t>
            </a:r>
            <a:r>
              <a:rPr lang="en-US" baseline="0" dirty="0"/>
              <a:t> on the Black Obelisk of the Assyrian king Shalmaneser III. It shows camels brought as tribute payment. Note also the figure in the upper register who is kneeling before the king. This figure is identified in the inscription as “Jehu, son of Omri.” This</a:t>
            </a:r>
            <a:r>
              <a:rPr lang="en-US" dirty="0"/>
              <a:t> artifact was photographed at the British Museum.</a:t>
            </a:r>
          </a:p>
          <a:p>
            <a:endParaRPr lang="en-US" dirty="0"/>
          </a:p>
          <a:p>
            <a:r>
              <a:rPr lang="en-US" dirty="0"/>
              <a:t>tb112004818</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9487386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a:t>
            </a:r>
            <a:r>
              <a:rPr lang="en-US" dirty="0"/>
              <a:t>was</a:t>
            </a:r>
            <a:r>
              <a:rPr lang="en-US" baseline="0" dirty="0"/>
              <a:t> photographed at the </a:t>
            </a:r>
            <a:r>
              <a:rPr lang="en-US" dirty="0"/>
              <a:t>British Museum.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4974988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Berlin Museum of the Ancient Near East.</a:t>
            </a:r>
          </a:p>
          <a:p>
            <a:endParaRPr lang="en-US" dirty="0"/>
          </a:p>
          <a:p>
            <a:r>
              <a:rPr lang="en-US" dirty="0"/>
              <a:t>adr070512614</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artifact was photographed at the </a:t>
            </a:r>
            <a:r>
              <a:rPr lang="en-US" dirty="0"/>
              <a:t>National Museum of Antiquities (Rijksmuseum van Oudheden) in Leiden.</a:t>
            </a:r>
          </a:p>
          <a:p>
            <a:endParaRPr lang="en-US" dirty="0">
              <a:solidFill>
                <a:srgbClr val="000000"/>
              </a:solidFill>
              <a:latin typeface="Calibri"/>
            </a:endParaRPr>
          </a:p>
          <a:p>
            <a:r>
              <a:rPr lang="en-US" dirty="0"/>
              <a:t>adr1805207093</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British Museum.</a:t>
            </a:r>
          </a:p>
          <a:p>
            <a:endParaRPr lang="en-US" dirty="0"/>
          </a:p>
          <a:p>
            <a:r>
              <a:rPr lang="en-US" dirty="0"/>
              <a:t>tb112004783</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Shields made of gold were not practical in battle, since the metal is both heavy and soft. However, gold</a:t>
            </a:r>
            <a:r>
              <a:rPr lang="en-US" baseline="0" dirty="0"/>
              <a:t> is beautiful and does not rust, and can be polished to a high luster. </a:t>
            </a:r>
            <a:r>
              <a:rPr lang="en-US" dirty="0"/>
              <a:t>This fresco depicts the Greek goddess Thetis contemplating her reflection on the golden shield made by Hephaestus for Achilles. Although it is much later than the time of David, it illustrates a golden shield from</a:t>
            </a:r>
            <a:r>
              <a:rPr lang="en-US" baseline="0" dirty="0"/>
              <a:t> antiquity. </a:t>
            </a:r>
            <a:r>
              <a:rPr lang="en-US" dirty="0"/>
              <a:t>It was photographed at the Naples Archaeological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tb0515170233</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28628175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golden disc</a:t>
            </a:r>
            <a:r>
              <a:rPr lang="en-US" baseline="0" dirty="0"/>
              <a:t> has a hasp at the top, indicating that it was intended to be hung around the neck as an ornament. It is only </a:t>
            </a:r>
            <a:r>
              <a:rPr lang="en-US" dirty="0"/>
              <a:t>3.7 in (9.4 cm) across, but it illustrates the work</a:t>
            </a:r>
            <a:r>
              <a:rPr lang="en-US" baseline="0" dirty="0"/>
              <a:t> of a talented goldsmith from about the time of David. It was photographed at the </a:t>
            </a:r>
            <a:r>
              <a:rPr lang="en-US" dirty="0"/>
              <a:t>Boston Museum of Fine Arts.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adr1711202253</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286281754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drawing (the</a:t>
            </a:r>
            <a:r>
              <a:rPr lang="en-US" baseline="0" dirty="0"/>
              <a:t> relief is now lost) is from Sargon II’s palace in Khorsabad. Assyrian soldiers are depicted plundering a temple of the city of </a:t>
            </a:r>
            <a:r>
              <a:rPr lang="en-US" baseline="0" dirty="0" err="1"/>
              <a:t>Musasir</a:t>
            </a:r>
            <a:r>
              <a:rPr lang="en-US" baseline="0" dirty="0"/>
              <a:t> (</a:t>
            </a:r>
            <a:r>
              <a:rPr lang="en-US" baseline="0" dirty="0" err="1"/>
              <a:t>Urartu</a:t>
            </a:r>
            <a:r>
              <a:rPr lang="en-US" baseline="0" dirty="0"/>
              <a:t>), which is adorned with both small and large shields similar to the shields of Solomon (1 </a:t>
            </a:r>
            <a:r>
              <a:rPr lang="en-US" baseline="0" dirty="0" err="1"/>
              <a:t>Kgs</a:t>
            </a:r>
            <a:r>
              <a:rPr lang="en-US" baseline="0" dirty="0"/>
              <a:t> 10:16-16) and Rehoboam (1 </a:t>
            </a:r>
            <a:r>
              <a:rPr lang="en-US" baseline="0" dirty="0" err="1"/>
              <a:t>Kgs</a:t>
            </a:r>
            <a:r>
              <a:rPr lang="en-US" baseline="0" dirty="0"/>
              <a:t> 14:26). Although not explicitly mentioned, it seems logical to conclude that David also put the ‘golden shields of </a:t>
            </a:r>
            <a:r>
              <a:rPr lang="en-US" baseline="0" dirty="0" err="1"/>
              <a:t>Hadadezer’s</a:t>
            </a:r>
            <a:r>
              <a:rPr lang="en-US" baseline="0" dirty="0"/>
              <a:t> servants” in Yahweh’s treasures as indicated by 2 Samuel 8:11-12. </a:t>
            </a:r>
            <a:r>
              <a:rPr lang="en-US" baseline="0" dirty="0">
                <a:latin typeface="Calibri"/>
              </a:rPr>
              <a:t>This illustration comes from Paul Emile Botta and Eugène Flandin, </a:t>
            </a:r>
            <a:r>
              <a:rPr lang="en-US" i="1" baseline="0" dirty="0">
                <a:latin typeface="Calibri"/>
              </a:rPr>
              <a:t>Monument de Ninive</a:t>
            </a:r>
            <a:r>
              <a:rPr lang="en-US" baseline="0" dirty="0">
                <a:latin typeface="Calibri"/>
              </a:rPr>
              <a:t>, published in 1849–50. Public domain, from The New York Public Library, </a:t>
            </a:r>
            <a:r>
              <a:rPr lang="en-US" baseline="0"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a:t>
            </a:r>
            <a:r>
              <a:rPr lang="en-US" dirty="0">
                <a:hlinkClick r:id="rId4">
                  <a:extLst>
                    <a:ext uri="{A12FA001-AC4F-418D-AE19-62706E023703}">
                      <ahyp:hlinkClr xmlns:ahyp="http://schemas.microsoft.com/office/drawing/2018/hyperlinkcolor" val="tx"/>
                    </a:ext>
                  </a:extLst>
                </a:hlinkClick>
              </a:rPr>
              <a:t>digitalcollections.nypl.org</a:t>
            </a:r>
            <a:r>
              <a:rPr lang="en-US" dirty="0">
                <a:hlinkClick r:id="rId5">
                  <a:extLst>
                    <a:ext uri="{A12FA001-AC4F-418D-AE19-62706E023703}">
                      <ahyp:hlinkClr xmlns:ahyp="http://schemas.microsoft.com/office/drawing/2018/hyperlinkcolor" val="tx"/>
                    </a:ext>
                  </a:extLst>
                </a:hlinkClick>
              </a:rPr>
              <a:t>/items/510d47e2-72d8-a3d9-e040-e00a18064a99</a:t>
            </a:r>
          </a:p>
          <a:p>
            <a:endParaRPr lang="en-US" dirty="0">
              <a:latin typeface="Calibri"/>
            </a:endParaRPr>
          </a:p>
          <a:p>
            <a:r>
              <a:rPr lang="en-US" dirty="0">
                <a:latin typeface="Calibri"/>
              </a:rPr>
              <a:t>nypl1534839</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8367175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r>
              <a:rPr lang="en-US" baseline="0" dirty="0"/>
              <a:t>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Placing one’s foot on the neck of an enemy demonstrated the total domination over that enemy</a:t>
            </a:r>
            <a:r>
              <a:rPr lang="en-US" baseline="0" dirty="0"/>
              <a:t> </a:t>
            </a:r>
            <a:r>
              <a:rPr lang="en-US" dirty="0"/>
              <a:t>(cf.</a:t>
            </a:r>
            <a:r>
              <a:rPr lang="en-US" baseline="0" dirty="0"/>
              <a:t> Josh 10:24)</a:t>
            </a:r>
            <a:r>
              <a:rPr lang="en-US" dirty="0"/>
              <a:t>. The</a:t>
            </a:r>
            <a:r>
              <a:rPr lang="en-US" baseline="0" dirty="0"/>
              <a:t> relief shown here depicts the Assyrian king </a:t>
            </a:r>
            <a:r>
              <a:rPr lang="en-US" dirty="0"/>
              <a:t>Tiglath-pileser III (745–727 BC)</a:t>
            </a:r>
            <a:r>
              <a:rPr lang="en-US" baseline="0" dirty="0"/>
              <a:t> in a similar pose.</a:t>
            </a:r>
            <a:r>
              <a:rPr lang="en-US" dirty="0"/>
              <a:t> This relief was photographed at the British</a:t>
            </a:r>
            <a:r>
              <a:rPr lang="en-US" baseline="0" dirty="0"/>
              <a:t> Museum.</a:t>
            </a:r>
            <a:endParaRPr lang="en-US" dirty="0"/>
          </a:p>
          <a:p>
            <a:endParaRPr lang="en-US" dirty="0"/>
          </a:p>
          <a:p>
            <a:r>
              <a:rPr lang="en-US" dirty="0"/>
              <a:t>tb0929197006</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towns of </a:t>
            </a:r>
            <a:r>
              <a:rPr lang="en-US" b="0" baseline="0" dirty="0" err="1"/>
              <a:t>Betah</a:t>
            </a:r>
            <a:r>
              <a:rPr lang="en-US" b="0" baseline="0" dirty="0"/>
              <a:t> and </a:t>
            </a:r>
            <a:r>
              <a:rPr lang="en-US" b="0" baseline="0" dirty="0" err="1"/>
              <a:t>Berothai</a:t>
            </a:r>
            <a:r>
              <a:rPr lang="en-US" b="0" baseline="0" dirty="0"/>
              <a:t> are associated with Hadadezer, king of Aram-</a:t>
            </a:r>
            <a:r>
              <a:rPr lang="en-US" b="0" baseline="0" dirty="0" err="1"/>
              <a:t>zobah</a:t>
            </a:r>
            <a:r>
              <a:rPr lang="en-US" b="0" baseline="0" dirty="0"/>
              <a:t> in 2 Samuel 8:8. They are called </a:t>
            </a:r>
            <a:r>
              <a:rPr lang="en-US" b="0" baseline="0" dirty="0" err="1"/>
              <a:t>Tibhath</a:t>
            </a:r>
            <a:r>
              <a:rPr lang="en-US" b="0" baseline="0" dirty="0"/>
              <a:t> and </a:t>
            </a:r>
            <a:r>
              <a:rPr lang="en-US" b="0" baseline="0" dirty="0" err="1"/>
              <a:t>Cun</a:t>
            </a:r>
            <a:r>
              <a:rPr lang="en-US" b="0" baseline="0" dirty="0"/>
              <a:t> in the parallel passage in 2 Chronicles 18:8. </a:t>
            </a:r>
            <a:r>
              <a:rPr lang="en-US" b="0" baseline="0" dirty="0" err="1"/>
              <a:t>Tibhath</a:t>
            </a:r>
            <a:r>
              <a:rPr lang="en-US" b="0" baseline="0" dirty="0"/>
              <a:t> is known from other sources (No. 6 on the conquest itinerary of Thutmose III, el Amarna correspondence, and a list of Neo-Assyrian courier stations) and may be located at Tell </a:t>
            </a:r>
            <a:r>
              <a:rPr lang="en-US" b="0" baseline="0" dirty="0" err="1"/>
              <a:t>Ṭibba</a:t>
            </a:r>
            <a:r>
              <a:rPr lang="en-US" b="0" baseline="0" dirty="0"/>
              <a:t>’ an-</a:t>
            </a:r>
            <a:r>
              <a:rPr lang="en-US" b="0" baseline="0" dirty="0" err="1"/>
              <a:t>Nāsrīyi</a:t>
            </a:r>
            <a:r>
              <a:rPr lang="en-US" b="0" baseline="0" dirty="0"/>
              <a:t> near </a:t>
            </a:r>
            <a:r>
              <a:rPr lang="en-US" b="0" baseline="0" dirty="0" err="1"/>
              <a:t>Zaḥle</a:t>
            </a:r>
            <a:r>
              <a:rPr lang="en-US" b="0" baseline="0" dirty="0"/>
              <a:t>, which could preserve the name and has remains from the Iron I–II (</a:t>
            </a:r>
            <a:r>
              <a:rPr lang="en-US" b="0" baseline="0" dirty="0" err="1"/>
              <a:t>Lipiński</a:t>
            </a:r>
            <a:r>
              <a:rPr lang="en-US" b="0" baseline="0" dirty="0"/>
              <a:t> 2000: 323). </a:t>
            </a:r>
            <a:r>
              <a:rPr lang="en-US" b="0" baseline="0" dirty="0" err="1"/>
              <a:t>Zaḥle</a:t>
            </a:r>
            <a:r>
              <a:rPr lang="en-US" b="0" baseline="0" dirty="0"/>
              <a:t> is located in the Beqa’ Valley, about 23 miles (37 km) east of Beirut and 31 miles (50 km) northeast of Damascus.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err="1"/>
              <a:t>Berothai</a:t>
            </a:r>
            <a:r>
              <a:rPr lang="en-US" b="0" baseline="0" dirty="0"/>
              <a:t> (perhaps identical with </a:t>
            </a:r>
            <a:r>
              <a:rPr lang="en-US" b="0" baseline="0" dirty="0" err="1"/>
              <a:t>Berothah</a:t>
            </a:r>
            <a:r>
              <a:rPr lang="en-US" b="0" baseline="0" dirty="0"/>
              <a:t> of </a:t>
            </a:r>
            <a:r>
              <a:rPr lang="en-US" b="0" baseline="0" dirty="0" err="1"/>
              <a:t>Ezek</a:t>
            </a:r>
            <a:r>
              <a:rPr lang="en-US" b="0" baseline="0" dirty="0"/>
              <a:t> 47:15-16) and </a:t>
            </a:r>
            <a:r>
              <a:rPr lang="en-US" b="0" baseline="0" dirty="0" err="1"/>
              <a:t>Cun</a:t>
            </a:r>
            <a:r>
              <a:rPr lang="en-US" b="0" baseline="0" dirty="0"/>
              <a:t> are both attested outside of 2 Samuel 8:8 and 1 Chronicles 18:8 (cf. Avalos 1992a; 1992b), and may possibly be identified with modern </a:t>
            </a:r>
            <a:r>
              <a:rPr lang="en-US" b="0" baseline="0" dirty="0" err="1"/>
              <a:t>Bereitan</a:t>
            </a:r>
            <a:r>
              <a:rPr lang="en-US" b="0" baseline="0" dirty="0"/>
              <a:t> in the Beqa’ Valley or (perhaps) Ras Baalbek (near </a:t>
            </a:r>
            <a:r>
              <a:rPr lang="en-US" b="0" baseline="0" dirty="0" err="1"/>
              <a:t>Kūna</a:t>
            </a:r>
            <a:r>
              <a:rPr lang="en-US" b="0" baseline="0" dirty="0"/>
              <a:t>, which preserves the name) or Tell </a:t>
            </a:r>
            <a:r>
              <a:rPr lang="en-US" b="0" baseline="0" dirty="0" err="1"/>
              <a:t>Maqna</a:t>
            </a:r>
            <a:r>
              <a:rPr lang="en-US" b="0" baseline="0" dirty="0"/>
              <a:t> (Avalos 1992a: 679; 1992b: 1212). However, </a:t>
            </a:r>
            <a:r>
              <a:rPr lang="en-US" b="0" baseline="0" dirty="0" err="1"/>
              <a:t>Lipiński</a:t>
            </a:r>
            <a:r>
              <a:rPr lang="en-US" b="0" baseline="0" dirty="0"/>
              <a:t> contends that </a:t>
            </a:r>
            <a:r>
              <a:rPr lang="en-US" b="0" baseline="0" dirty="0" err="1"/>
              <a:t>Bereitan</a:t>
            </a:r>
            <a:r>
              <a:rPr lang="en-US" b="0" baseline="0" dirty="0"/>
              <a:t> does not have adequate archaeological remains and suggests that </a:t>
            </a:r>
            <a:r>
              <a:rPr lang="en-US" b="0" baseline="0" dirty="0" err="1"/>
              <a:t>Berothai</a:t>
            </a:r>
            <a:r>
              <a:rPr lang="en-US" b="0" baseline="0" dirty="0"/>
              <a:t> (which he connects with the Roman site of </a:t>
            </a:r>
            <a:r>
              <a:rPr lang="en-US" b="0" baseline="0" dirty="0" err="1"/>
              <a:t>Brochoi</a:t>
            </a:r>
            <a:r>
              <a:rPr lang="en-US" b="0" baseline="0" dirty="0"/>
              <a:t>) may have been located at the Iron I–II site of Tell Bir </a:t>
            </a:r>
            <a:r>
              <a:rPr lang="en-US" b="0" baseline="0" dirty="0" err="1"/>
              <a:t>Ḏakwa</a:t>
            </a:r>
            <a:r>
              <a:rPr lang="en-US" b="0" baseline="0" dirty="0"/>
              <a:t> (2000: 324–5). He also suggests that </a:t>
            </a:r>
            <a:r>
              <a:rPr lang="en-US" b="0" baseline="0" dirty="0" err="1"/>
              <a:t>Cun</a:t>
            </a:r>
            <a:r>
              <a:rPr lang="en-US" b="0" baseline="0" dirty="0"/>
              <a:t> (connected with </a:t>
            </a:r>
            <a:r>
              <a:rPr lang="en-US" b="0" baseline="0" dirty="0" err="1"/>
              <a:t>Kūna</a:t>
            </a:r>
            <a:r>
              <a:rPr lang="en-US" b="0" baseline="0" dirty="0"/>
              <a:t> and other similar names in the vicinity) was only a topographical feature, which appears in Thutmose III’s itinerary (no. 19) (</a:t>
            </a:r>
            <a:r>
              <a:rPr lang="en-US" b="0" baseline="0" dirty="0" err="1"/>
              <a:t>Lipiński</a:t>
            </a:r>
            <a:r>
              <a:rPr lang="en-US" b="0" baseline="0" dirty="0"/>
              <a:t> 2000: 324–5). Regardless of their exact identification, it seems clear that </a:t>
            </a:r>
            <a:r>
              <a:rPr lang="en-US" b="0" baseline="0" dirty="0" err="1"/>
              <a:t>Tibhath</a:t>
            </a:r>
            <a:r>
              <a:rPr lang="en-US" b="0" baseline="0" dirty="0"/>
              <a:t> and </a:t>
            </a:r>
            <a:r>
              <a:rPr lang="en-US" b="0" baseline="0" dirty="0" err="1"/>
              <a:t>Berothai</a:t>
            </a:r>
            <a:r>
              <a:rPr lang="en-US" b="0" baseline="0" dirty="0"/>
              <a:t>/</a:t>
            </a:r>
            <a:r>
              <a:rPr lang="en-US" b="0" baseline="0" dirty="0" err="1"/>
              <a:t>Cun</a:t>
            </a:r>
            <a:r>
              <a:rPr lang="en-US" b="0" baseline="0" dirty="0"/>
              <a:t> were located in the northern part of the Beqa’ Valley. </a:t>
            </a:r>
            <a:r>
              <a:rPr lang="en-US" sz="1200" b="0" i="0" kern="1200" dirty="0">
                <a:solidFill>
                  <a:schemeClr val="tx1"/>
                </a:solidFill>
                <a:effectLst/>
              </a:rPr>
              <a:t>This American Colony photograph was taken between 1900 and 1920.</a:t>
            </a:r>
          </a:p>
          <a:p>
            <a:endParaRPr lang="en-US" b="0" baseline="0" dirty="0"/>
          </a:p>
          <a:p>
            <a:r>
              <a:rPr lang="en-US" b="1" baseline="0" dirty="0"/>
              <a:t>References:</a:t>
            </a:r>
          </a:p>
          <a:p>
            <a:r>
              <a:rPr lang="en-US" sz="1200" b="0" i="0" u="none" strike="noStrike" kern="1200" baseline="0" dirty="0">
                <a:solidFill>
                  <a:schemeClr val="tx1"/>
                </a:solidFill>
              </a:rPr>
              <a:t>Avalos, H.</a:t>
            </a:r>
          </a:p>
          <a:p>
            <a:pPr marL="685800" indent="-457200">
              <a:tabLst>
                <a:tab pos="685800" algn="l"/>
              </a:tabLst>
            </a:pPr>
            <a:r>
              <a:rPr lang="en-US" sz="1200" b="0" i="0" u="none" strike="noStrike" kern="1200" baseline="0" dirty="0">
                <a:solidFill>
                  <a:schemeClr val="tx1"/>
                </a:solidFill>
              </a:rPr>
              <a:t>1992a	</a:t>
            </a:r>
            <a:r>
              <a:rPr lang="en-US" sz="1200" b="0" i="0" u="none" strike="noStrike" kern="1200" baseline="0" dirty="0" err="1">
                <a:solidFill>
                  <a:schemeClr val="tx1"/>
                </a:solidFill>
              </a:rPr>
              <a:t>Berothai</a:t>
            </a:r>
            <a:r>
              <a:rPr lang="en-US" sz="1200" b="0" i="0" u="none" strike="noStrike" kern="1200" baseline="0" dirty="0">
                <a:solidFill>
                  <a:schemeClr val="tx1"/>
                </a:solidFill>
              </a:rPr>
              <a:t>. </a:t>
            </a:r>
            <a:r>
              <a:rPr lang="en-US" sz="1200" b="0" i="1" u="none" strike="noStrike" kern="1200" baseline="0" dirty="0">
                <a:solidFill>
                  <a:schemeClr val="tx1"/>
                </a:solidFill>
              </a:rPr>
              <a:t>Anchor Bible Dictionary, </a:t>
            </a:r>
            <a:r>
              <a:rPr lang="en-US" sz="1200" b="0" u="none" strike="noStrike" kern="1200" baseline="0" dirty="0">
                <a:solidFill>
                  <a:schemeClr val="tx1"/>
                </a:solidFill>
              </a:rPr>
              <a:t>vol. 1</a:t>
            </a:r>
            <a:r>
              <a:rPr lang="en-US" sz="1200" b="0" i="0" u="none" strike="noStrike" kern="1200" baseline="0" dirty="0">
                <a:solidFill>
                  <a:schemeClr val="tx1"/>
                </a:solidFill>
              </a:rPr>
              <a:t>, ed.</a:t>
            </a:r>
            <a:r>
              <a:rPr lang="en-US" sz="1200" b="0" i="0" u="none" strike="noStrike" kern="1200" dirty="0">
                <a:solidFill>
                  <a:schemeClr val="tx1"/>
                </a:solidFill>
              </a:rPr>
              <a:t> </a:t>
            </a:r>
            <a:r>
              <a:rPr lang="en-US" dirty="0"/>
              <a:t>D. N. Freedman. New York: Doubleday.</a:t>
            </a:r>
          </a:p>
          <a:p>
            <a:pPr marL="685800" indent="-457200">
              <a:tabLst>
                <a:tab pos="685800" algn="l"/>
              </a:tabLst>
            </a:pPr>
            <a:r>
              <a:rPr lang="en-US" dirty="0"/>
              <a:t>1992b	</a:t>
            </a:r>
            <a:r>
              <a:rPr lang="en-US" dirty="0" err="1"/>
              <a:t>Cun</a:t>
            </a:r>
            <a:r>
              <a:rPr lang="en-US" dirty="0"/>
              <a:t>.</a:t>
            </a:r>
            <a:r>
              <a:rPr lang="en-US" sz="1200" b="0" i="0" u="none" strike="noStrike" kern="1200" baseline="0" dirty="0">
                <a:solidFill>
                  <a:schemeClr val="tx1"/>
                </a:solidFill>
              </a:rPr>
              <a:t> </a:t>
            </a:r>
            <a:r>
              <a:rPr lang="en-US" i="1" dirty="0"/>
              <a:t>Anchor Bible Dictionary, </a:t>
            </a:r>
            <a:r>
              <a:rPr lang="en-US" dirty="0"/>
              <a:t>vol. 1, ed. D. N. Freedman. New York: Doubleday.</a:t>
            </a:r>
            <a:endParaRPr lang="en-US" dirty="0">
              <a:effectLst/>
            </a:endParaRPr>
          </a:p>
          <a:p>
            <a:r>
              <a:rPr lang="en-US" dirty="0" err="1">
                <a:effectLst/>
              </a:rPr>
              <a:t>Lipiński</a:t>
            </a:r>
            <a:r>
              <a:rPr lang="en-US" dirty="0">
                <a:effectLst/>
              </a:rPr>
              <a:t>, E.</a:t>
            </a:r>
          </a:p>
          <a:p>
            <a:pPr marL="685800" indent="-457200">
              <a:tabLst>
                <a:tab pos="685800" algn="l"/>
              </a:tabLst>
            </a:pPr>
            <a:r>
              <a:rPr lang="en-US" dirty="0">
                <a:effectLst/>
              </a:rPr>
              <a:t>2000	</a:t>
            </a:r>
            <a:r>
              <a:rPr lang="en-US" i="1" dirty="0">
                <a:effectLst/>
              </a:rPr>
              <a:t>The Aramaeans: Their Ancient History, Culture, Religion</a:t>
            </a:r>
            <a:r>
              <a:rPr lang="en-US" dirty="0">
                <a:effectLst/>
              </a:rPr>
              <a:t>. Leuven, Belgium: </a:t>
            </a:r>
            <a:r>
              <a:rPr lang="en-US" dirty="0" err="1">
                <a:effectLst/>
              </a:rPr>
              <a:t>Peeters</a:t>
            </a:r>
            <a:r>
              <a:rPr lang="en-US" dirty="0">
                <a:effectLst/>
              </a:rPr>
              <a:t> Publishers.</a:t>
            </a:r>
          </a:p>
          <a:p>
            <a:pPr eaLnBrk="1" hangingPunct="1"/>
            <a:endParaRPr lang="en-US" dirty="0"/>
          </a:p>
          <a:p>
            <a:pPr eaLnBrk="1" hangingPunct="1"/>
            <a:r>
              <a:rPr lang="en-US" dirty="0"/>
              <a:t>mat01129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23963260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town of </a:t>
            </a:r>
            <a:r>
              <a:rPr lang="en-US" b="0" baseline="0" dirty="0" err="1"/>
              <a:t>Betah</a:t>
            </a:r>
            <a:r>
              <a:rPr lang="en-US" b="0" baseline="0" dirty="0"/>
              <a:t>/</a:t>
            </a:r>
            <a:r>
              <a:rPr lang="en-US" b="0" baseline="0" dirty="0" err="1"/>
              <a:t>Tibhath</a:t>
            </a:r>
            <a:r>
              <a:rPr lang="en-US" b="0" baseline="0" dirty="0"/>
              <a:t> appears as No. 6 on the conquest itinerary of Thutmose III (No. 1 is in the top row, far right). The name </a:t>
            </a:r>
            <a:r>
              <a:rPr lang="en-US" b="0" baseline="0" dirty="0" err="1"/>
              <a:t>Bi’erutu</a:t>
            </a:r>
            <a:r>
              <a:rPr lang="en-US" b="0" baseline="0" dirty="0"/>
              <a:t>/</a:t>
            </a:r>
            <a:r>
              <a:rPr lang="en-US" b="0" baseline="0" dirty="0" err="1"/>
              <a:t>Berothai</a:t>
            </a:r>
            <a:r>
              <a:rPr lang="en-US" b="0" baseline="0" dirty="0"/>
              <a:t> appears as No. 19, which is hidden behind the column on the left in this photo (row 2, far right, begins with No. 25). As can be seen by the other towns in the vicinity of these two, this part of the inscription lists towns in the northern regions of the Levant, which fits the location of these two towns as described in the context of 2 Samuel 8:8, including Hamath (2 Sam 8:9). </a:t>
            </a:r>
            <a:r>
              <a:rPr lang="en-US" dirty="0"/>
              <a:t>See Rainey</a:t>
            </a:r>
            <a:r>
              <a:rPr lang="en-US" baseline="0" dirty="0"/>
              <a:t> and Notley (2006: 72–4) for a complete list of the topographical names listed on this inscription, with Egyptian names and translations.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r>
              <a:rPr lang="en-US" b="1" dirty="0"/>
              <a:t>Reference:</a:t>
            </a:r>
          </a:p>
          <a:p>
            <a:r>
              <a:rPr lang="en-US" dirty="0"/>
              <a:t>Rainey, Anson F.</a:t>
            </a:r>
            <a:r>
              <a:rPr lang="en-US" baseline="0" dirty="0"/>
              <a:t> and Notley, R. Steven. </a:t>
            </a:r>
          </a:p>
          <a:p>
            <a:pPr marL="685800" indent="-457200">
              <a:tabLst>
                <a:tab pos="685800" algn="l"/>
              </a:tabLst>
            </a:pPr>
            <a:r>
              <a:rPr lang="en-US" baseline="0" dirty="0"/>
              <a:t>2006	</a:t>
            </a:r>
            <a:r>
              <a:rPr lang="en-US" i="1" baseline="0" dirty="0"/>
              <a:t>The Sacred Bridge.</a:t>
            </a:r>
            <a:r>
              <a:rPr lang="en-US" baseline="0" dirty="0"/>
              <a:t> Jerusalem: Carta.</a:t>
            </a:r>
          </a:p>
          <a:p>
            <a:endParaRPr lang="en-US" b="0" baseline="0" dirty="0"/>
          </a:p>
          <a:p>
            <a:pPr eaLnBrk="1" hangingPunct="1"/>
            <a:r>
              <a:rPr lang="en-US" dirty="0"/>
              <a:t>tb011105020</a:t>
            </a:r>
            <a:endParaRPr lang="en-US" dirty="0">
              <a:latin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23963260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a:t>
            </a:r>
            <a:r>
              <a:rPr lang="en-US" baseline="0" dirty="0"/>
              <a:t> the Iron Age, b</a:t>
            </a:r>
            <a:r>
              <a:rPr lang="en-US" dirty="0"/>
              <a:t>ronze and</a:t>
            </a:r>
            <a:r>
              <a:rPr lang="en-US" baseline="0" dirty="0"/>
              <a:t> copper were often transported in ingots that were formed something like a small </a:t>
            </a:r>
            <a:r>
              <a:rPr lang="en-US" baseline="0" dirty="0" err="1"/>
              <a:t>oxhide</a:t>
            </a:r>
            <a:r>
              <a:rPr lang="en-US" baseline="0" dirty="0"/>
              <a:t>. The central figure in this scene is carrying such an ingot on his shoulder. It is not uncommon for shipwrecks of this period to produce such items (e.g., the </a:t>
            </a:r>
            <a:r>
              <a:rPr lang="en-US" baseline="0" dirty="0" err="1"/>
              <a:t>Uluburun</a:t>
            </a:r>
            <a:r>
              <a:rPr lang="en-US" baseline="0" dirty="0"/>
              <a:t> shipwreck or the Cape </a:t>
            </a:r>
            <a:r>
              <a:rPr lang="en-US" baseline="0" dirty="0" err="1"/>
              <a:t>Gelidonya</a:t>
            </a:r>
            <a:r>
              <a:rPr lang="en-US" baseline="0" dirty="0"/>
              <a:t> shipwreck). </a:t>
            </a:r>
            <a:r>
              <a:rPr lang="en-US" dirty="0"/>
              <a:t>This</a:t>
            </a:r>
            <a:r>
              <a:rPr lang="en-US" baseline="0" dirty="0"/>
              <a:t> scene comes from a wheeled cart which may have once been used in a palace or temple. This artifact was photographed at the Bible Lands Museum in Jerusalem</a:t>
            </a:r>
            <a:r>
              <a:rPr lang="en-US" dirty="0"/>
              <a:t>.</a:t>
            </a:r>
          </a:p>
          <a:p>
            <a:endParaRPr lang="en-US" dirty="0"/>
          </a:p>
          <a:p>
            <a:r>
              <a:rPr lang="en-US" dirty="0"/>
              <a:t>adr1806263561</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39400890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British Museum</a:t>
            </a:r>
            <a:r>
              <a:rPr lang="en-US" baseline="0" dirty="0"/>
              <a:t>. </a:t>
            </a:r>
          </a:p>
          <a:p>
            <a:endParaRPr lang="en-US" dirty="0"/>
          </a:p>
          <a:p>
            <a:r>
              <a:rPr lang="en-US" dirty="0"/>
              <a:t>tb0930199394</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394008903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slab ingots in this photo</a:t>
            </a:r>
            <a:r>
              <a:rPr lang="en-US" baseline="0" dirty="0"/>
              <a:t> are another form in which raw copper and bronze was transported during the Late Bronze and Iron Ages. These ingots were photographed at the </a:t>
            </a:r>
            <a:r>
              <a:rPr lang="en-US" baseline="0" dirty="0" err="1"/>
              <a:t>Bodrum</a:t>
            </a:r>
            <a:r>
              <a:rPr lang="en-US" baseline="0" dirty="0"/>
              <a:t> Museum of Underwater Archaeology in Turkey. </a:t>
            </a:r>
          </a:p>
          <a:p>
            <a:endParaRPr lang="en-US" dirty="0"/>
          </a:p>
          <a:p>
            <a:r>
              <a:rPr lang="en-US" dirty="0"/>
              <a:t>adr060621983</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9400890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Hamath is the name of a Neo-Hittite/Aramean kingdom and city that is preserved at Hama, a large tell in Central Syria that was inhabited continuously from the Early Bronze Age until modern times. During the Iron Age, Hamath was a large Neo-Hittite/Aramean city-state that appears in many Neo-Assyrian royal inscriptions (e.g., Shalmaneser III, Adad-</a:t>
            </a:r>
            <a:r>
              <a:rPr lang="en-US" baseline="0" dirty="0" err="1"/>
              <a:t>nerari</a:t>
            </a:r>
            <a:r>
              <a:rPr lang="en-US" baseline="0" dirty="0"/>
              <a:t> III, Tiglath-pileser III, Sargon II) as well as in Egyptian records (cf. No. 16 on the Canaan itinerary of Thutmose III). Toi king of Hamath sent Joram his son to David to form an alliance after Toi had fought against </a:t>
            </a:r>
            <a:r>
              <a:rPr lang="en-US" baseline="0" dirty="0" err="1"/>
              <a:t>Hadadezer</a:t>
            </a:r>
            <a:r>
              <a:rPr lang="en-US" baseline="0" dirty="0"/>
              <a:t> of Damascus.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dirty="0"/>
              <a:t>fj051402020e</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5897860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Hamath is also mentioned during the reign of Jeroboam II (r. 793–753 BC). It is not exactly clear what is meant by the statement, “He recovered Damascus and Hamath, which had belonged to Judah, for Israel” (2 Kgs 14:28). Presumably, the addition of these territories was brought about by war. However, in light of the earlier relationship between Toi and David (2 Sam 8:9-10), which is strongly alluded to in 2 Kings 14:28, it seems logical to conclude that this statement meant that the city-states of Damascus and Hamath were subjects of Israel during the days of Jeroboam II, as they had been during the days of David and Solomon (i.e., </a:t>
            </a:r>
            <a:r>
              <a:rPr lang="en-US" i="1" baseline="0" dirty="0"/>
              <a:t>which had belonged to Judah, for Israel</a:t>
            </a:r>
            <a:r>
              <a:rPr lang="en-US" i="0" baseline="0" dirty="0"/>
              <a:t>). </a:t>
            </a:r>
            <a:r>
              <a:rPr lang="en-US" baseline="0" dirty="0"/>
              <a:t>From a historical perspective, the later conquest of Damascus and Hamath by Jeroboam II probably occurred after </a:t>
            </a:r>
            <a:r>
              <a:rPr lang="en-US" baseline="0" dirty="0" err="1"/>
              <a:t>Shamshi-ilu</a:t>
            </a:r>
            <a:r>
              <a:rPr lang="en-US" baseline="0" dirty="0"/>
              <a:t> (commander under Shalmaneser IV [783–773 BC]) subjugated </a:t>
            </a:r>
            <a:r>
              <a:rPr lang="en-US" sz="1200" kern="1200" dirty="0" err="1">
                <a:solidFill>
                  <a:schemeClr val="tx1"/>
                </a:solidFill>
                <a:effectLst/>
                <a:latin typeface="+mn-lt"/>
                <a:ea typeface="+mn-ea"/>
                <a:cs typeface="+mn-cs"/>
              </a:rPr>
              <a:t>Hadianu</a:t>
            </a:r>
            <a:r>
              <a:rPr lang="en-US" sz="1200" kern="1200" dirty="0">
                <a:solidFill>
                  <a:schemeClr val="tx1"/>
                </a:solidFill>
                <a:effectLst/>
                <a:latin typeface="+mn-lt"/>
                <a:ea typeface="+mn-ea"/>
                <a:cs typeface="+mn-cs"/>
              </a:rPr>
              <a:t> of Damascus</a:t>
            </a:r>
            <a:r>
              <a:rPr lang="en-US" dirty="0">
                <a:effectLst/>
              </a:rPr>
              <a:t> in</a:t>
            </a:r>
            <a:r>
              <a:rPr lang="en-US" baseline="0" dirty="0">
                <a:effectLst/>
              </a:rPr>
              <a:t> 773 BC (</a:t>
            </a:r>
            <a:r>
              <a:rPr lang="en-US" sz="1200" kern="1200" dirty="0">
                <a:solidFill>
                  <a:schemeClr val="tx1"/>
                </a:solidFill>
                <a:effectLst/>
                <a:latin typeface="+mn-lt"/>
                <a:ea typeface="+mn-ea"/>
                <a:cs typeface="+mn-cs"/>
              </a:rPr>
              <a:t>Pazarcik Stele lines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4–10 – </a:t>
            </a:r>
            <a:r>
              <a:rPr lang="en-US" sz="1200" i="1" kern="1200" dirty="0">
                <a:solidFill>
                  <a:schemeClr val="tx1"/>
                </a:solidFill>
                <a:effectLst/>
                <a:latin typeface="+mn-lt"/>
                <a:ea typeface="+mn-ea"/>
                <a:cs typeface="+mn-cs"/>
              </a:rPr>
              <a:t>COS</a:t>
            </a:r>
            <a:r>
              <a:rPr lang="en-US" sz="1200" kern="1200" dirty="0">
                <a:solidFill>
                  <a:schemeClr val="tx1"/>
                </a:solidFill>
                <a:effectLst/>
                <a:latin typeface="+mn-lt"/>
                <a:ea typeface="+mn-ea"/>
                <a:cs typeface="+mn-cs"/>
              </a:rPr>
              <a:t> 2.283–84</a:t>
            </a:r>
            <a:r>
              <a:rPr lang="en-US" baseline="0" dirty="0">
                <a:effectLst/>
              </a:rPr>
              <a:t>). </a:t>
            </a:r>
            <a:endParaRPr lang="en-US" baseline="0" dirty="0"/>
          </a:p>
          <a:p>
            <a:endParaRPr lang="en-US" dirty="0"/>
          </a:p>
          <a:p>
            <a:r>
              <a:rPr lang="en-US" dirty="0"/>
              <a:t>fj0514020023c</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70084262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subject of “King Toi of Hamath” (2 Sam 8:9-10; </a:t>
            </a:r>
            <a:r>
              <a:rPr lang="en-US" sz="1200" kern="1200" dirty="0" err="1">
                <a:solidFill>
                  <a:schemeClr val="tx1"/>
                </a:solidFill>
                <a:effectLst/>
                <a:latin typeface="+mn-lt"/>
                <a:ea typeface="+mn-ea"/>
                <a:cs typeface="+mn-cs"/>
              </a:rPr>
              <a:t>Tou</a:t>
            </a:r>
            <a:r>
              <a:rPr lang="en-US" sz="1200" kern="1200" dirty="0">
                <a:solidFill>
                  <a:schemeClr val="tx1"/>
                </a:solidFill>
                <a:effectLst/>
                <a:latin typeface="+mn-lt"/>
                <a:ea typeface="+mn-ea"/>
                <a:cs typeface="+mn-cs"/>
              </a:rPr>
              <a:t> in 1 Chr 18:9-10) has received a large amount of scholarly attention due to the discovery of Hieroglyphic Luwian inscriptions found at Shaizar, </a:t>
            </a:r>
            <a:r>
              <a:rPr lang="en-US" sz="1200" kern="1200" dirty="0" err="1">
                <a:solidFill>
                  <a:schemeClr val="tx1"/>
                </a:solidFill>
                <a:effectLst/>
                <a:latin typeface="+mn-lt"/>
                <a:ea typeface="+mn-ea"/>
                <a:cs typeface="+mn-cs"/>
              </a:rPr>
              <a:t>Muhradah</a:t>
            </a:r>
            <a:r>
              <a:rPr lang="en-US" sz="1200" kern="1200" dirty="0">
                <a:solidFill>
                  <a:schemeClr val="tx1"/>
                </a:solidFill>
                <a:effectLst/>
                <a:latin typeface="+mn-lt"/>
                <a:ea typeface="+mn-ea"/>
                <a:cs typeface="+mn-cs"/>
              </a:rPr>
              <a:t>, and Aleppo (all located in Syria), that mention “</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who is called a “</a:t>
            </a:r>
            <a:r>
              <a:rPr lang="en-US" sz="1200" kern="1200" dirty="0" err="1">
                <a:solidFill>
                  <a:schemeClr val="tx1"/>
                </a:solidFill>
                <a:effectLst/>
                <a:latin typeface="+mn-lt"/>
                <a:ea typeface="+mn-ea"/>
                <a:cs typeface="+mn-cs"/>
              </a:rPr>
              <a:t>Walastinean</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Palastinean</a:t>
            </a:r>
            <a:r>
              <a:rPr lang="en-US" sz="1200" kern="1200" dirty="0">
                <a:solidFill>
                  <a:schemeClr val="tx1"/>
                </a:solidFill>
                <a:effectLst/>
                <a:latin typeface="+mn-lt"/>
                <a:ea typeface="+mn-ea"/>
                <a:cs typeface="+mn-cs"/>
              </a:rPr>
              <a:t>” king (cf. Riddle 2011). Hawkins has suggested that </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ruled over a kingdom that included the </a:t>
            </a:r>
            <a:r>
              <a:rPr lang="en-US" sz="1200" kern="1200" dirty="0" err="1">
                <a:solidFill>
                  <a:schemeClr val="tx1"/>
                </a:solidFill>
                <a:effectLst/>
                <a:latin typeface="+mn-lt"/>
                <a:ea typeface="+mn-ea"/>
                <a:cs typeface="+mn-cs"/>
              </a:rPr>
              <a:t>Amuq</a:t>
            </a:r>
            <a:r>
              <a:rPr lang="en-US" sz="1200" kern="1200" dirty="0">
                <a:solidFill>
                  <a:schemeClr val="tx1"/>
                </a:solidFill>
                <a:effectLst/>
                <a:latin typeface="+mn-lt"/>
                <a:ea typeface="+mn-ea"/>
                <a:cs typeface="+mn-cs"/>
              </a:rPr>
              <a:t> Plain and stretched from Aleppo (in the east) to Hamath (south), with Tell Tayinat being the capital of his kingdom (Hawkins 2009: 164–73). In 2010, </a:t>
            </a:r>
            <a:r>
              <a:rPr lang="en-US" sz="1200" kern="1200" dirty="0" err="1">
                <a:solidFill>
                  <a:schemeClr val="tx1"/>
                </a:solidFill>
                <a:effectLst/>
                <a:latin typeface="+mn-lt"/>
                <a:ea typeface="+mn-ea"/>
                <a:cs typeface="+mn-cs"/>
              </a:rPr>
              <a:t>Steitler</a:t>
            </a:r>
            <a:r>
              <a:rPr lang="en-US" sz="1200" kern="1200" dirty="0">
                <a:solidFill>
                  <a:schemeClr val="tx1"/>
                </a:solidFill>
                <a:effectLst/>
                <a:latin typeface="+mn-lt"/>
                <a:ea typeface="+mn-ea"/>
                <a:cs typeface="+mn-cs"/>
              </a:rPr>
              <a:t> suggested that King </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and his kingdom should be identified with biblical “King Toi of Hamath” on the basis of the arguments laid out by Hawkins and the similarity of the Hurrian names of Toi and </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Steitler</a:t>
            </a:r>
            <a:r>
              <a:rPr lang="en-US" sz="1200" kern="1200" dirty="0">
                <a:solidFill>
                  <a:schemeClr val="tx1"/>
                </a:solidFill>
                <a:effectLst/>
                <a:latin typeface="+mn-lt"/>
                <a:ea typeface="+mn-ea"/>
                <a:cs typeface="+mn-cs"/>
              </a:rPr>
              <a:t> 2010: 81–100; see also Janeway 2011).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Building off of the ideas of </a:t>
            </a:r>
            <a:r>
              <a:rPr lang="en-US" sz="1200" kern="1200" dirty="0" err="1">
                <a:solidFill>
                  <a:schemeClr val="tx1"/>
                </a:solidFill>
                <a:effectLst/>
                <a:latin typeface="+mn-lt"/>
                <a:ea typeface="+mn-ea"/>
                <a:cs typeface="+mn-cs"/>
              </a:rPr>
              <a:t>Steitler</a:t>
            </a:r>
            <a:r>
              <a:rPr lang="en-US" sz="1200" kern="1200" dirty="0">
                <a:solidFill>
                  <a:schemeClr val="tx1"/>
                </a:solidFill>
                <a:effectLst/>
                <a:latin typeface="+mn-lt"/>
                <a:ea typeface="+mn-ea"/>
                <a:cs typeface="+mn-cs"/>
              </a:rPr>
              <a:t>, Galil has recently argued that David of Israel allied himself together Toi/</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ruler of the kingdom of </a:t>
            </a:r>
            <a:r>
              <a:rPr lang="en-US" sz="1200" kern="1200" dirty="0" err="1">
                <a:solidFill>
                  <a:schemeClr val="tx1"/>
                </a:solidFill>
                <a:effectLst/>
                <a:latin typeface="+mn-lt"/>
                <a:ea typeface="+mn-ea"/>
                <a:cs typeface="+mn-cs"/>
              </a:rPr>
              <a:t>Palistin</a:t>
            </a:r>
            <a:r>
              <a:rPr lang="en-US" sz="1200" kern="1200" dirty="0">
                <a:solidFill>
                  <a:schemeClr val="tx1"/>
                </a:solidFill>
                <a:effectLst/>
                <a:latin typeface="+mn-lt"/>
                <a:ea typeface="+mn-ea"/>
                <a:cs typeface="+mn-cs"/>
              </a:rPr>
              <a:t> (identified as a group of northern Philistines) and the southern Philistines to defeat </a:t>
            </a:r>
            <a:r>
              <a:rPr lang="en-US" sz="1200" kern="1200" dirty="0" err="1">
                <a:solidFill>
                  <a:schemeClr val="tx1"/>
                </a:solidFill>
                <a:effectLst/>
                <a:latin typeface="+mn-lt"/>
                <a:ea typeface="+mn-ea"/>
                <a:cs typeface="+mn-cs"/>
              </a:rPr>
              <a:t>Hadadezer</a:t>
            </a:r>
            <a:r>
              <a:rPr lang="en-US" sz="1200" kern="1200" dirty="0">
                <a:solidFill>
                  <a:schemeClr val="tx1"/>
                </a:solidFill>
                <a:effectLst/>
                <a:latin typeface="+mn-lt"/>
                <a:ea typeface="+mn-ea"/>
                <a:cs typeface="+mn-cs"/>
              </a:rPr>
              <a:t> of Aram-</a:t>
            </a:r>
            <a:r>
              <a:rPr lang="en-US" sz="1200" kern="1200" dirty="0" err="1">
                <a:solidFill>
                  <a:schemeClr val="tx1"/>
                </a:solidFill>
                <a:effectLst/>
                <a:latin typeface="+mn-lt"/>
                <a:ea typeface="+mn-ea"/>
                <a:cs typeface="+mn-cs"/>
              </a:rPr>
              <a:t>zobah</a:t>
            </a:r>
            <a:r>
              <a:rPr lang="en-US" sz="1200" kern="1200" dirty="0">
                <a:solidFill>
                  <a:schemeClr val="tx1"/>
                </a:solidFill>
                <a:effectLst/>
                <a:latin typeface="+mn-lt"/>
                <a:ea typeface="+mn-ea"/>
                <a:cs typeface="+mn-cs"/>
              </a:rPr>
              <a:t> and carve out the territory attributed to Israel during the united kingdom as described in the Books of Samuel and Chronicles (Galil 2013, 2014). While a definite connection between </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and Toi has not been conclusively demonstrated, the parallels between the two are intriguing but speculative. This artifact was photographed in the Oriental Institute Museum at the University of Chicago.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Galil, Gershon.</a:t>
            </a:r>
          </a:p>
          <a:p>
            <a:pPr marL="685800" indent="-457200">
              <a:tabLst>
                <a:tab pos="685800" algn="l"/>
              </a:tabLst>
            </a:pPr>
            <a:r>
              <a:rPr lang="en-US" sz="1200" kern="1200" dirty="0">
                <a:solidFill>
                  <a:schemeClr val="tx1"/>
                </a:solidFill>
                <a:effectLst/>
                <a:latin typeface="+mn-lt"/>
                <a:ea typeface="+mn-ea"/>
                <a:cs typeface="+mn-cs"/>
              </a:rPr>
              <a:t>2013	David, King of Israel, between the Arameans and the Northern and Southern Sea Peoples in Light of New Epigraphic and Archaeological Data. </a:t>
            </a:r>
            <a:r>
              <a:rPr lang="en-US" sz="1200" i="1" kern="1200" dirty="0">
                <a:solidFill>
                  <a:schemeClr val="tx1"/>
                </a:solidFill>
                <a:effectLst/>
                <a:latin typeface="+mn-lt"/>
                <a:ea typeface="+mn-ea"/>
                <a:cs typeface="+mn-cs"/>
              </a:rPr>
              <a:t>Ugarit-</a:t>
            </a:r>
            <a:r>
              <a:rPr lang="en-US" sz="1200" i="1" kern="1200" dirty="0" err="1">
                <a:solidFill>
                  <a:schemeClr val="tx1"/>
                </a:solidFill>
                <a:effectLst/>
                <a:latin typeface="+mn-lt"/>
                <a:ea typeface="+mn-ea"/>
                <a:cs typeface="+mn-cs"/>
              </a:rPr>
              <a:t>Forschungen</a:t>
            </a:r>
            <a:r>
              <a:rPr lang="en-US" dirty="0"/>
              <a:t> </a:t>
            </a:r>
            <a:r>
              <a:rPr lang="en-US" sz="1200" kern="1200" dirty="0">
                <a:solidFill>
                  <a:schemeClr val="tx1"/>
                </a:solidFill>
                <a:effectLst/>
                <a:latin typeface="+mn-lt"/>
                <a:ea typeface="+mn-ea"/>
                <a:cs typeface="+mn-cs"/>
              </a:rPr>
              <a:t>44: 159–74</a:t>
            </a:r>
            <a:r>
              <a:rPr lang="en-US" dirty="0"/>
              <a:t>.</a:t>
            </a:r>
          </a:p>
          <a:p>
            <a:pPr marL="685800" indent="-457200">
              <a:tabLst>
                <a:tab pos="685800" algn="l"/>
              </a:tabLst>
            </a:pPr>
            <a:r>
              <a:rPr lang="en-US" sz="1200" kern="1200" dirty="0">
                <a:solidFill>
                  <a:schemeClr val="tx1"/>
                </a:solidFill>
                <a:effectLst/>
                <a:latin typeface="+mn-lt"/>
                <a:ea typeface="+mn-ea"/>
                <a:cs typeface="+mn-cs"/>
              </a:rPr>
              <a:t>2014	A Concise History of </a:t>
            </a:r>
            <a:r>
              <a:rPr lang="en-US" sz="1200" kern="1200" dirty="0" err="1">
                <a:solidFill>
                  <a:schemeClr val="tx1"/>
                </a:solidFill>
                <a:effectLst/>
                <a:latin typeface="+mn-lt"/>
                <a:ea typeface="+mn-ea"/>
                <a:cs typeface="+mn-cs"/>
              </a:rPr>
              <a:t>Palistin</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Patin</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Unqi</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mq</a:t>
            </a:r>
            <a:r>
              <a:rPr lang="en-US" sz="1200" kern="1200" dirty="0">
                <a:solidFill>
                  <a:schemeClr val="tx1"/>
                </a:solidFill>
                <a:effectLst/>
                <a:latin typeface="+mn-lt"/>
                <a:ea typeface="+mn-ea"/>
                <a:cs typeface="+mn-cs"/>
              </a:rPr>
              <a:t> in the 11th–9th Centuries BCE. </a:t>
            </a:r>
            <a:r>
              <a:rPr lang="en-US" sz="1200" i="1" kern="1200" dirty="0" err="1">
                <a:solidFill>
                  <a:schemeClr val="tx1"/>
                </a:solidFill>
                <a:effectLst/>
                <a:latin typeface="+mn-lt"/>
                <a:ea typeface="+mn-ea"/>
                <a:cs typeface="+mn-cs"/>
              </a:rPr>
              <a:t>Semitica</a:t>
            </a:r>
            <a:r>
              <a:rPr lang="en-US" sz="1200" kern="1200" dirty="0">
                <a:solidFill>
                  <a:schemeClr val="tx1"/>
                </a:solidFill>
                <a:effectLst/>
                <a:latin typeface="+mn-lt"/>
                <a:ea typeface="+mn-ea"/>
                <a:cs typeface="+mn-cs"/>
              </a:rPr>
              <a:t> 56: 75–104.</a:t>
            </a:r>
          </a:p>
          <a:p>
            <a:r>
              <a:rPr lang="en-US" sz="1200" kern="1200" dirty="0">
                <a:solidFill>
                  <a:schemeClr val="tx1"/>
                </a:solidFill>
                <a:effectLst/>
                <a:latin typeface="+mn-lt"/>
                <a:ea typeface="+mn-ea"/>
                <a:cs typeface="+mn-cs"/>
              </a:rPr>
              <a:t>Hawkins, J. D.</a:t>
            </a:r>
          </a:p>
          <a:p>
            <a:pPr marL="685800" indent="-457200">
              <a:tabLst>
                <a:tab pos="685800" algn="l"/>
              </a:tabLst>
            </a:pPr>
            <a:r>
              <a:rPr lang="en-US" sz="1200" kern="1200" dirty="0">
                <a:solidFill>
                  <a:schemeClr val="tx1"/>
                </a:solidFill>
                <a:effectLst/>
                <a:latin typeface="+mn-lt"/>
                <a:ea typeface="+mn-ea"/>
                <a:cs typeface="+mn-cs"/>
              </a:rPr>
              <a:t>2009	Cilicia, the </a:t>
            </a:r>
            <a:r>
              <a:rPr lang="en-US" sz="1200" kern="1200" dirty="0" err="1">
                <a:solidFill>
                  <a:schemeClr val="tx1"/>
                </a:solidFill>
                <a:effectLst/>
                <a:latin typeface="+mn-lt"/>
                <a:ea typeface="+mn-ea"/>
                <a:cs typeface="+mn-cs"/>
              </a:rPr>
              <a:t>Amuq</a:t>
            </a:r>
            <a:r>
              <a:rPr lang="en-US" sz="1200" kern="1200" dirty="0">
                <a:solidFill>
                  <a:schemeClr val="tx1"/>
                </a:solidFill>
                <a:effectLst/>
                <a:latin typeface="+mn-lt"/>
                <a:ea typeface="+mn-ea"/>
                <a:cs typeface="+mn-cs"/>
              </a:rPr>
              <a:t>, and Aleppo: New Light in a Dark Age. </a:t>
            </a:r>
            <a:r>
              <a:rPr lang="en-US" sz="1200" i="1" kern="1200" dirty="0">
                <a:solidFill>
                  <a:schemeClr val="tx1"/>
                </a:solidFill>
                <a:effectLst/>
                <a:latin typeface="+mn-lt"/>
                <a:ea typeface="+mn-ea"/>
                <a:cs typeface="+mn-cs"/>
              </a:rPr>
              <a:t>Near Eastern Archaeology</a:t>
            </a:r>
            <a:r>
              <a:rPr lang="en-US" sz="1200" kern="1200" dirty="0">
                <a:solidFill>
                  <a:schemeClr val="tx1"/>
                </a:solidFill>
                <a:effectLst/>
                <a:latin typeface="+mn-lt"/>
                <a:ea typeface="+mn-ea"/>
                <a:cs typeface="+mn-cs"/>
              </a:rPr>
              <a:t> 72: 164–73.</a:t>
            </a:r>
          </a:p>
          <a:p>
            <a:r>
              <a:rPr lang="en-US" sz="1200" kern="1200" dirty="0">
                <a:solidFill>
                  <a:schemeClr val="tx1"/>
                </a:solidFill>
                <a:effectLst/>
                <a:latin typeface="+mn-lt"/>
                <a:ea typeface="+mn-ea"/>
                <a:cs typeface="+mn-cs"/>
              </a:rPr>
              <a:t>Janeway, Brian.</a:t>
            </a:r>
          </a:p>
          <a:p>
            <a:pPr marL="685800" indent="-457200">
              <a:buAutoNum type="arabicPlain" startAt="2011"/>
              <a:tabLst>
                <a:tab pos="685800" algn="l"/>
              </a:tabLst>
            </a:pPr>
            <a:r>
              <a:rPr lang="en-US" sz="1200" kern="1200" dirty="0">
                <a:solidFill>
                  <a:schemeClr val="tx1"/>
                </a:solidFill>
                <a:effectLst/>
                <a:latin typeface="+mn-lt"/>
                <a:ea typeface="+mn-ea"/>
                <a:cs typeface="+mn-cs"/>
              </a:rPr>
              <a:t>Old Testament King Discovered? </a:t>
            </a:r>
            <a:r>
              <a:rPr lang="en-US" dirty="0"/>
              <a:t>https://biblearchaeology.org/research/chronological-categories/united-monarchy/2260-old-testament-king-discovered.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Riddle, A.D.</a:t>
            </a:r>
          </a:p>
          <a:p>
            <a:pPr marL="685800" indent="-457200">
              <a:tabLst>
                <a:tab pos="685800" algn="l"/>
              </a:tabLst>
            </a:pPr>
            <a:r>
              <a:rPr lang="en-US" sz="1200" kern="1200" dirty="0">
                <a:solidFill>
                  <a:schemeClr val="tx1"/>
                </a:solidFill>
                <a:effectLst/>
                <a:latin typeface="+mn-lt"/>
                <a:ea typeface="+mn-ea"/>
                <a:cs typeface="+mn-cs"/>
              </a:rPr>
              <a:t>2011	Hieroglyphic Luwian and King </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https://www.bibleplaces.com/blog/2011/03/taitas-stuff/.</a:t>
            </a:r>
            <a:endParaRPr lang="en-US" dirty="0"/>
          </a:p>
          <a:p>
            <a:pPr marL="685800" indent="-457200">
              <a:buAutoNum type="arabicPlain" startAt="2012"/>
              <a:tabLst>
                <a:tab pos="685800" algn="l"/>
              </a:tabLst>
            </a:pPr>
            <a:r>
              <a:rPr lang="en-US" sz="1200" kern="1200" dirty="0">
                <a:solidFill>
                  <a:schemeClr val="tx1"/>
                </a:solidFill>
                <a:effectLst/>
                <a:latin typeface="+mn-lt"/>
                <a:ea typeface="+mn-ea"/>
                <a:cs typeface="+mn-cs"/>
              </a:rPr>
              <a:t>King </a:t>
            </a:r>
            <a:r>
              <a:rPr lang="en-US" sz="1200" kern="1200" dirty="0" err="1">
                <a:solidFill>
                  <a:schemeClr val="tx1"/>
                </a:solidFill>
                <a:effectLst/>
                <a:latin typeface="+mn-lt"/>
                <a:ea typeface="+mn-ea"/>
                <a:cs typeface="+mn-cs"/>
              </a:rPr>
              <a:t>Taita’s</a:t>
            </a:r>
            <a:r>
              <a:rPr lang="en-US" sz="1200" kern="1200" dirty="0">
                <a:solidFill>
                  <a:schemeClr val="tx1"/>
                </a:solidFill>
                <a:effectLst/>
                <a:latin typeface="+mn-lt"/>
                <a:ea typeface="+mn-ea"/>
                <a:cs typeface="+mn-cs"/>
              </a:rPr>
              <a:t> Inscription at Aleppo. https://www.bibleplaces.com/blog/2012/05/king-taitas-inscription-at-aleppo/.</a:t>
            </a:r>
          </a:p>
          <a:p>
            <a:r>
              <a:rPr lang="en-US" sz="1200" kern="1200" dirty="0" err="1">
                <a:solidFill>
                  <a:schemeClr val="tx1"/>
                </a:solidFill>
                <a:effectLst/>
                <a:latin typeface="+mn-lt"/>
                <a:ea typeface="+mn-ea"/>
                <a:cs typeface="+mn-cs"/>
              </a:rPr>
              <a:t>Steitler</a:t>
            </a:r>
            <a:r>
              <a:rPr lang="en-US" sz="1200" kern="1200" dirty="0">
                <a:solidFill>
                  <a:schemeClr val="tx1"/>
                </a:solidFill>
                <a:effectLst/>
                <a:latin typeface="+mn-lt"/>
                <a:ea typeface="+mn-ea"/>
                <a:cs typeface="+mn-cs"/>
              </a:rPr>
              <a:t>, C.</a:t>
            </a:r>
          </a:p>
          <a:p>
            <a:pPr marL="685800" indent="-457200">
              <a:tabLst>
                <a:tab pos="685800" algn="l"/>
              </a:tabLst>
            </a:pPr>
            <a:r>
              <a:rPr lang="en-US" sz="1200" kern="1200" dirty="0">
                <a:solidFill>
                  <a:schemeClr val="tx1"/>
                </a:solidFill>
                <a:effectLst/>
                <a:latin typeface="+mn-lt"/>
                <a:ea typeface="+mn-ea"/>
                <a:cs typeface="+mn-cs"/>
              </a:rPr>
              <a:t>2010	The Biblical King Toi of Hamath and the Late Hittite State `P/</a:t>
            </a:r>
            <a:r>
              <a:rPr lang="en-US" sz="1200" kern="1200" dirty="0" err="1">
                <a:solidFill>
                  <a:schemeClr val="tx1"/>
                </a:solidFill>
                <a:effectLst/>
                <a:latin typeface="+mn-lt"/>
                <a:ea typeface="+mn-ea"/>
                <a:cs typeface="+mn-cs"/>
              </a:rPr>
              <a:t>Walas</a:t>
            </a:r>
            <a:r>
              <a:rPr lang="en-US" sz="1200" kern="1200" dirty="0">
                <a:solidFill>
                  <a:schemeClr val="tx1"/>
                </a:solidFill>
                <a:effectLst/>
                <a:latin typeface="+mn-lt"/>
                <a:ea typeface="+mn-ea"/>
                <a:cs typeface="+mn-cs"/>
              </a:rPr>
              <a:t>(a)tin’. </a:t>
            </a:r>
            <a:r>
              <a:rPr lang="en-US" sz="1200" i="1" kern="1200" dirty="0" err="1">
                <a:solidFill>
                  <a:schemeClr val="tx1"/>
                </a:solidFill>
                <a:effectLst/>
                <a:latin typeface="+mn-lt"/>
                <a:ea typeface="+mn-ea"/>
                <a:cs typeface="+mn-cs"/>
              </a:rPr>
              <a:t>Biblische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Notizen</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146: 81–100.</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adr110108267</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147029021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Tell </a:t>
            </a:r>
            <a:r>
              <a:rPr lang="en-US" b="0" dirty="0" err="1"/>
              <a:t>Ta'yinat</a:t>
            </a:r>
            <a:r>
              <a:rPr lang="en-US" b="0" dirty="0"/>
              <a:t> is </a:t>
            </a:r>
            <a:r>
              <a:rPr lang="en-US" dirty="0"/>
              <a:t>a low-lying ancient tell on the east bank of the ancient Orontes River, about 15 miles</a:t>
            </a:r>
            <a:r>
              <a:rPr lang="en-US" baseline="0" dirty="0"/>
              <a:t> (</a:t>
            </a:r>
            <a:r>
              <a:rPr lang="en-US" dirty="0"/>
              <a:t>24 km) southeast of Antakya (ancient Antioch). It was inhabited mainly during the Early Bronze Age II–III and the Early</a:t>
            </a:r>
            <a:r>
              <a:rPr lang="en-US" baseline="0" dirty="0"/>
              <a:t> Iron Age. </a:t>
            </a:r>
            <a:r>
              <a:rPr lang="en-US" dirty="0"/>
              <a:t>It is a possible site of the city of Calneh mentioned in the Hebrew Bible, and archaeologists have uncovered</a:t>
            </a:r>
            <a:r>
              <a:rPr lang="en-US" baseline="0" dirty="0"/>
              <a:t> an Iron Age temple at the site that has a plan similar to that of the temple of Solomon in Jerusalem</a:t>
            </a:r>
            <a:r>
              <a:rPr lang="en-US" dirty="0"/>
              <a:t>. This image comes from Murat </a:t>
            </a:r>
            <a:r>
              <a:rPr lang="en-US" dirty="0" err="1"/>
              <a:t>Akar</a:t>
            </a:r>
            <a:r>
              <a:rPr lang="en-US" dirty="0"/>
              <a:t> with the Tayinat Archaeological Project and is licensed under CC BY-SA 4.0, via Wikimedia Commons: </a:t>
            </a:r>
            <a:r>
              <a:rPr lang="en-US" dirty="0">
                <a:hlinkClick r:id="rId3"/>
              </a:rPr>
              <a:t>https://commons.wikimedia.org/wiki/File:Tayinat_Flyover_(Photo_credit_Murat_Akar).jpg</a:t>
            </a:r>
            <a:endParaRPr lang="en-US" dirty="0"/>
          </a:p>
          <a:p>
            <a:endParaRPr lang="en-US" dirty="0"/>
          </a:p>
          <a:p>
            <a:r>
              <a:rPr lang="en-US" dirty="0"/>
              <a:t>wiki100220060544143989</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470290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region</a:t>
            </a:r>
            <a:r>
              <a:rPr lang="en-US" baseline="0" dirty="0"/>
              <a:t> of Philistia included the five city-states (i.e., the Philistine pentapolis) of Ekron, Gath, Ashdod, Ashkelon, and Gaza (cf. 1 Sam 6:17-18). </a:t>
            </a:r>
            <a:r>
              <a:rPr lang="en-US" dirty="0">
                <a:solidFill>
                  <a:srgbClr val="000000"/>
                </a:solidFill>
                <a:ea typeface="ＭＳ Ｐゴシック" pitchFamily="34" charset="-128"/>
                <a:cs typeface="Times New Roman" pitchFamily="18" charset="0"/>
              </a:rPr>
              <a:t>Tell </a:t>
            </a:r>
            <a:r>
              <a:rPr lang="en-US" dirty="0" err="1">
                <a:solidFill>
                  <a:srgbClr val="000000"/>
                </a:solidFill>
                <a:ea typeface="ＭＳ Ｐゴシック" pitchFamily="34" charset="-128"/>
                <a:cs typeface="Times New Roman" pitchFamily="18" charset="0"/>
              </a:rPr>
              <a:t>Isdud</a:t>
            </a:r>
            <a:r>
              <a:rPr lang="en-US" dirty="0">
                <a:solidFill>
                  <a:srgbClr val="000000"/>
                </a:solidFill>
                <a:ea typeface="ＭＳ Ｐゴシック" pitchFamily="34" charset="-128"/>
                <a:cs typeface="Times New Roman" pitchFamily="18" charset="0"/>
              </a:rPr>
              <a:t> has been identified as the Philistine city of Ashdod. Ten miles (16 km) north of Ashkelon, Ashdod is located 3 miles (5 km) from the sea, east of the dune belt along the shore. The International Coastal Highway (also the Great Trunk Route or Via Maris) runs just east of tell. The acropolis is at least 20 acres (8 ha) in size. Although uncertain, because it is covered by sand dunes, the size of the lower city is at least 70 acres (28 ha).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tb121704850</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photo gives a ground-level view of Tell Tayinat.</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adr1005179990</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47029021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Hawkins has suggested that Toi/</a:t>
            </a:r>
            <a:r>
              <a:rPr lang="en-US" sz="1200" kern="1200" dirty="0" err="1">
                <a:solidFill>
                  <a:schemeClr val="tx1"/>
                </a:solidFill>
                <a:effectLst/>
                <a:latin typeface="+mn-lt"/>
                <a:ea typeface="+mn-ea"/>
                <a:cs typeface="+mn-cs"/>
              </a:rPr>
              <a:t>Taita</a:t>
            </a:r>
            <a:r>
              <a:rPr lang="en-US" sz="1200" kern="1200" dirty="0">
                <a:solidFill>
                  <a:schemeClr val="tx1"/>
                </a:solidFill>
                <a:effectLst/>
                <a:latin typeface="+mn-lt"/>
                <a:ea typeface="+mn-ea"/>
                <a:cs typeface="+mn-cs"/>
              </a:rPr>
              <a:t> ruled over a kingdom that included the </a:t>
            </a:r>
            <a:r>
              <a:rPr lang="en-US" sz="1200" kern="1200" dirty="0" err="1">
                <a:solidFill>
                  <a:schemeClr val="tx1"/>
                </a:solidFill>
                <a:effectLst/>
                <a:latin typeface="+mn-lt"/>
                <a:ea typeface="+mn-ea"/>
                <a:cs typeface="+mn-cs"/>
              </a:rPr>
              <a:t>Amuq</a:t>
            </a:r>
            <a:r>
              <a:rPr lang="en-US" sz="1200" kern="1200" dirty="0">
                <a:solidFill>
                  <a:schemeClr val="tx1"/>
                </a:solidFill>
                <a:effectLst/>
                <a:latin typeface="+mn-lt"/>
                <a:ea typeface="+mn-ea"/>
                <a:cs typeface="+mn-cs"/>
              </a:rPr>
              <a:t> Plain and stretched from Aleppo (in the east) to Hamath (south) (Hawkins 2009: 164–73). </a:t>
            </a:r>
            <a:r>
              <a:rPr lang="en-US" sz="1200" b="0" i="0" kern="1200" dirty="0">
                <a:solidFill>
                  <a:schemeClr val="tx1"/>
                </a:solidFill>
                <a:effectLst/>
                <a:latin typeface="+mn-lt"/>
                <a:ea typeface="+mn-ea"/>
                <a:cs typeface="+mn-cs"/>
              </a:rPr>
              <a:t>This American Colony photograph was taken between 1900 and 1920.</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Hawkins, J. D.</a:t>
            </a:r>
          </a:p>
          <a:p>
            <a:pPr marL="685800" indent="-457200">
              <a:tabLst>
                <a:tab pos="685800" algn="l"/>
              </a:tabLst>
            </a:pPr>
            <a:r>
              <a:rPr lang="en-US" sz="1200" kern="1200" dirty="0">
                <a:solidFill>
                  <a:schemeClr val="tx1"/>
                </a:solidFill>
                <a:effectLst/>
                <a:latin typeface="+mn-lt"/>
                <a:ea typeface="+mn-ea"/>
                <a:cs typeface="+mn-cs"/>
              </a:rPr>
              <a:t>2009	Cilicia, the </a:t>
            </a:r>
            <a:r>
              <a:rPr lang="en-US" sz="1200" kern="1200" dirty="0" err="1">
                <a:solidFill>
                  <a:schemeClr val="tx1"/>
                </a:solidFill>
                <a:effectLst/>
                <a:latin typeface="+mn-lt"/>
                <a:ea typeface="+mn-ea"/>
                <a:cs typeface="+mn-cs"/>
              </a:rPr>
              <a:t>Amuq</a:t>
            </a:r>
            <a:r>
              <a:rPr lang="en-US" sz="1200" kern="1200" dirty="0">
                <a:solidFill>
                  <a:schemeClr val="tx1"/>
                </a:solidFill>
                <a:effectLst/>
                <a:latin typeface="+mn-lt"/>
                <a:ea typeface="+mn-ea"/>
                <a:cs typeface="+mn-cs"/>
              </a:rPr>
              <a:t>, and Aleppo: New Light in a Dark Age. </a:t>
            </a:r>
            <a:r>
              <a:rPr lang="en-US" sz="1200" i="1" kern="1200" dirty="0">
                <a:solidFill>
                  <a:schemeClr val="tx1"/>
                </a:solidFill>
                <a:effectLst/>
                <a:latin typeface="+mn-lt"/>
                <a:ea typeface="+mn-ea"/>
                <a:cs typeface="+mn-cs"/>
              </a:rPr>
              <a:t>Near Eastern Archaeology</a:t>
            </a:r>
            <a:r>
              <a:rPr lang="en-US" sz="1200" kern="1200" dirty="0">
                <a:solidFill>
                  <a:schemeClr val="tx1"/>
                </a:solidFill>
                <a:effectLst/>
                <a:latin typeface="+mn-lt"/>
                <a:ea typeface="+mn-ea"/>
                <a:cs typeface="+mn-cs"/>
              </a:rPr>
              <a:t> 72: 164–73.</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mat02156</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4702902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The inscription on this jar reads “belonging to </a:t>
            </a:r>
            <a:r>
              <a:rPr lang="en-US" dirty="0" err="1">
                <a:solidFill>
                  <a:srgbClr val="000000"/>
                </a:solidFill>
                <a:latin typeface="Calibri"/>
              </a:rPr>
              <a:t>Joram</a:t>
            </a:r>
            <a:r>
              <a:rPr lang="en-US" dirty="0">
                <a:solidFill>
                  <a:srgbClr val="000000"/>
                </a:solidFill>
                <a:latin typeface="Calibri"/>
              </a:rPr>
              <a:t>” (Heb. </a:t>
            </a:r>
            <a:r>
              <a:rPr lang="he-IL" dirty="0">
                <a:solidFill>
                  <a:srgbClr val="000000"/>
                </a:solidFill>
                <a:latin typeface="Calibri"/>
              </a:rPr>
              <a:t>לירם</a:t>
            </a:r>
            <a:r>
              <a:rPr lang="en-US" baseline="0" dirty="0">
                <a:solidFill>
                  <a:srgbClr val="000000"/>
                </a:solidFill>
                <a:latin typeface="Calibri"/>
              </a:rPr>
              <a:t>). Although this inscription is a few centuries later than the time of David, it attests to the antiquity of the name and even its later adoption in southern Judah (Tel Sera is to be identified with biblical Ziklag). </a:t>
            </a:r>
            <a:r>
              <a:rPr lang="en-US" dirty="0">
                <a:solidFill>
                  <a:srgbClr val="000000"/>
                </a:solidFill>
                <a:latin typeface="Calibri"/>
              </a:rPr>
              <a:t>This jar was photographed at the Israel Museum.</a:t>
            </a:r>
          </a:p>
          <a:p>
            <a:endParaRPr lang="en-US" dirty="0">
              <a:solidFill>
                <a:srgbClr val="000000"/>
              </a:solidFill>
              <a:latin typeface="Calibri"/>
            </a:endParaRPr>
          </a:p>
          <a:p>
            <a:r>
              <a:rPr lang="en-US" dirty="0"/>
              <a:t>adr1306213288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nature of the relationship between Toi and David was either an</a:t>
            </a:r>
            <a:r>
              <a:rPr lang="en-US" baseline="0" dirty="0"/>
              <a:t> alliance between two equal parties, or Toi became a vassal to David, which may be implied by the gifts given by Joram (who is called </a:t>
            </a:r>
            <a:r>
              <a:rPr lang="en-US" baseline="0" dirty="0" err="1"/>
              <a:t>Hadoram</a:t>
            </a:r>
            <a:r>
              <a:rPr lang="en-US" baseline="0" dirty="0"/>
              <a:t> in the parallel passage in Chronicles—1 Chr 18:9-10). The procession of delegates shown in this photo are bringing a variety of bowls, probably of precious metals, as well as hide-shaped copper ingots. This relief was photographed at the north stairs of the apadana at Persepolis.</a:t>
            </a:r>
          </a:p>
          <a:p>
            <a:endParaRPr lang="en-US" dirty="0">
              <a:solidFill>
                <a:srgbClr val="000000"/>
              </a:solidFill>
              <a:latin typeface="Calibri"/>
            </a:endParaRPr>
          </a:p>
          <a:p>
            <a:r>
              <a:rPr lang="en-US" dirty="0"/>
              <a:t>tb0506181327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Ecbatana Museum</a:t>
            </a:r>
            <a:r>
              <a:rPr lang="en-US" baseline="0" dirty="0"/>
              <a:t> in Iran</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tb0510182917</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7984722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silver bowl was photographed at the University of Pennsylvania Museum of Archaeology and Anthropology.</a:t>
            </a:r>
          </a:p>
          <a:p>
            <a:endParaRPr lang="en-US" dirty="0"/>
          </a:p>
          <a:p>
            <a:r>
              <a:rPr lang="sv-SE" dirty="0"/>
              <a:t>tb072311631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36899494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owner of this gold bowl, </a:t>
            </a:r>
            <a:r>
              <a:rPr lang="en-US" dirty="0" err="1"/>
              <a:t>Djehouty</a:t>
            </a:r>
            <a:r>
              <a:rPr lang="en-US" dirty="0"/>
              <a:t>, was an administrator in Egypt during the reign of Thutmose III. He carried the </a:t>
            </a:r>
            <a:r>
              <a:rPr lang="en-US" i="0" dirty="0"/>
              <a:t>titles “scribe of the king,” “overseer of troops,” and “overseer of foreign countries of the north” in the contemporary Egyptian records. </a:t>
            </a:r>
            <a:r>
              <a:rPr lang="en-US" dirty="0"/>
              <a:t>This bowl was photographed at the Louvre Museum.</a:t>
            </a:r>
          </a:p>
          <a:p>
            <a:endParaRPr lang="en-US" dirty="0"/>
          </a:p>
          <a:p>
            <a:r>
              <a:rPr lang="en-US" dirty="0"/>
              <a:t>tb060408081</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5864150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vessel was photographed at the Reza </a:t>
            </a:r>
            <a:r>
              <a:rPr lang="en-US" dirty="0" err="1"/>
              <a:t>Abbasi</a:t>
            </a:r>
            <a:r>
              <a:rPr lang="en-US" dirty="0"/>
              <a:t> Museum in Tehran.</a:t>
            </a:r>
          </a:p>
          <a:p>
            <a:endParaRPr lang="en-US" dirty="0"/>
          </a:p>
          <a:p>
            <a:r>
              <a:rPr lang="en-US" dirty="0"/>
              <a:t>tb0514183686</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258641502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bowl was</a:t>
            </a:r>
            <a:r>
              <a:rPr lang="en-US" baseline="0" dirty="0"/>
              <a:t> photographed at the Ecbatana Museum in Iran.</a:t>
            </a:r>
            <a:endParaRPr lang="en-US" dirty="0"/>
          </a:p>
          <a:p>
            <a:endParaRPr lang="en-US" dirty="0"/>
          </a:p>
          <a:p>
            <a:r>
              <a:rPr lang="en-US" dirty="0"/>
              <a:t>tb0510182961</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4840749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bowl was photographed at the National Museum of Iran in Tehran.</a:t>
            </a:r>
          </a:p>
          <a:p>
            <a:endParaRPr lang="en-US" dirty="0"/>
          </a:p>
          <a:p>
            <a:r>
              <a:rPr lang="en-US" dirty="0"/>
              <a:t>tb0514183966</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48407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5/10/2022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microsoft.com/office/2007/relationships/hdphoto" Target="../media/hdphoto11.wdp"/></Relationships>
</file>

<file path=ppt/slides/_rels/slide10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microsoft.com/office/2007/relationships/hdphoto" Target="../media/hdphoto12.wdp"/></Relationships>
</file>

<file path=ppt/slides/_rels/slide10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microsoft.com/office/2007/relationships/hdphoto" Target="../media/hdphoto13.wdp"/></Relationships>
</file>

<file path=ppt/slides/_rels/slide108.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microsoft.com/office/2007/relationships/hdphoto" Target="../media/hdphoto14.wdp"/></Relationships>
</file>

<file path=ppt/slides/_rels/slide11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microsoft.com/office/2007/relationships/hdphoto" Target="../media/hdphoto15.wdp"/></Relationships>
</file>

<file path=ppt/slides/_rels/slide11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microsoft.com/office/2007/relationships/hdphoto" Target="../media/hdphoto16.wdp"/></Relationships>
</file>

<file path=ppt/slides/_rels/slide118.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31.xml"/><Relationship Id="rId1" Type="http://schemas.openxmlformats.org/officeDocument/2006/relationships/slideLayout" Target="../slideLayouts/slideLayout2.xml"/><Relationship Id="rId4" Type="http://schemas.microsoft.com/office/2007/relationships/hdphoto" Target="../media/hdphoto17.wdp"/></Relationships>
</file>

<file path=ppt/slides/_rels/slide13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microsoft.com/office/2007/relationships/hdphoto" Target="../media/hdphoto18.wdp"/></Relationships>
</file>

<file path=ppt/slides/_rels/slide133.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 Id="rId5" Type="http://schemas.microsoft.com/office/2007/relationships/hdphoto" Target="../media/hdphoto2.wdp"/><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4.wdp"/></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5.wdp"/></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microsoft.com/office/2007/relationships/hdphoto" Target="../media/hdphoto6.wdp"/></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7.wdp"/></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microsoft.com/office/2007/relationships/hdphoto" Target="../media/hdphoto8.wdp"/></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microsoft.com/office/2007/relationships/hdphoto" Target="../media/hdphoto9.wdp"/></Relationships>
</file>

<file path=ppt/slides/_rels/slide6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78.jpeg"/></Relationships>
</file>

<file path=ppt/slides/_rels/slide8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microsoft.com/office/2007/relationships/hdphoto" Target="../media/hdphoto10.wdp"/></Relationships>
</file>

<file path=ppt/slides/_rels/slide9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8</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dirt, train&#10;&#10;Description automatically generated">
            <a:extLst>
              <a:ext uri="{FF2B5EF4-FFF2-40B4-BE49-F238E27FC236}">
                <a16:creationId xmlns:a16="http://schemas.microsoft.com/office/drawing/2014/main" id="{E7D302F5-A5C7-4B16-B3D8-041B1ECF2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4612"/>
            <a:ext cx="9144000" cy="6208776"/>
          </a:xfrm>
          <a:prstGeom prst="rect">
            <a:avLst/>
          </a:prstGeom>
        </p:spPr>
      </p:pic>
      <p:sp>
        <p:nvSpPr>
          <p:cNvPr id="2" name="Text Placeholder 1"/>
          <p:cNvSpPr>
            <a:spLocks noGrp="1"/>
          </p:cNvSpPr>
          <p:nvPr>
            <p:ph type="body" sz="quarter" idx="10"/>
          </p:nvPr>
        </p:nvSpPr>
        <p:spPr/>
        <p:txBody>
          <a:bodyPr/>
          <a:lstStyle/>
          <a:p>
            <a:r>
              <a:rPr lang="en-US" dirty="0"/>
              <a:t>Ekron (aerial view from the south)</a:t>
            </a:r>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16633424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British Museum 2019-pcb\Assyria\Bronze bowl made in Phoenicia, taken as booty or tribute, from northwest palace at Nimrud, ca 800-700 BC, tb09291973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67" y="0"/>
            <a:ext cx="7941067"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bowl from Phoenicia, from the northwest palace at Nimrud, 8th century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spTree>
    <p:extLst>
      <p:ext uri="{BB962C8B-B14F-4D97-AF65-F5344CB8AC3E}">
        <p14:creationId xmlns:p14="http://schemas.microsoft.com/office/powerpoint/2010/main" val="13069689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D03DA853-E8FC-44B1-BADD-80123B9E45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9496"/>
            <a:ext cx="9144000" cy="5779008"/>
          </a:xfrm>
          <a:prstGeom prst="rect">
            <a:avLst/>
          </a:prstGeom>
        </p:spPr>
      </p:pic>
      <p:sp>
        <p:nvSpPr>
          <p:cNvPr id="2" name="Text Placeholder 1"/>
          <p:cNvSpPr>
            <a:spLocks noGrp="1"/>
          </p:cNvSpPr>
          <p:nvPr>
            <p:ph type="body" sz="quarter" idx="10"/>
          </p:nvPr>
        </p:nvSpPr>
        <p:spPr/>
        <p:txBody>
          <a:bodyPr/>
          <a:lstStyle/>
          <a:p>
            <a:r>
              <a:rPr lang="en-US" dirty="0"/>
              <a:t>Assyrian scribes recording items taken in war, from Nineveh, 7th century BC</a:t>
            </a:r>
          </a:p>
        </p:txBody>
      </p:sp>
      <p:sp>
        <p:nvSpPr>
          <p:cNvPr id="3" name="Text Placeholder 2"/>
          <p:cNvSpPr>
            <a:spLocks noGrp="1"/>
          </p:cNvSpPr>
          <p:nvPr>
            <p:ph type="body" sz="quarter" idx="12"/>
          </p:nvPr>
        </p:nvSpPr>
        <p:spPr/>
        <p:txBody>
          <a:bodyPr/>
          <a:lstStyle/>
          <a:p>
            <a:r>
              <a:rPr lang="en-US" dirty="0"/>
              <a:t>8:11</a:t>
            </a:r>
          </a:p>
        </p:txBody>
      </p:sp>
      <p:sp>
        <p:nvSpPr>
          <p:cNvPr id="4" name="Title 3"/>
          <p:cNvSpPr>
            <a:spLocks noGrp="1"/>
          </p:cNvSpPr>
          <p:nvPr>
            <p:ph type="title"/>
          </p:nvPr>
        </p:nvSpPr>
        <p:spPr/>
        <p:txBody>
          <a:bodyPr/>
          <a:lstStyle/>
          <a:p>
            <a:r>
              <a:rPr lang="en-US" dirty="0"/>
              <a:t>David dedicated these things to Yahweh</a:t>
            </a:r>
          </a:p>
        </p:txBody>
      </p:sp>
    </p:spTree>
    <p:extLst>
      <p:ext uri="{BB962C8B-B14F-4D97-AF65-F5344CB8AC3E}">
        <p14:creationId xmlns:p14="http://schemas.microsoft.com/office/powerpoint/2010/main" val="292113444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Summit of Bozrah, capital of Edom (from the northwest)</a:t>
            </a:r>
          </a:p>
        </p:txBody>
      </p:sp>
      <p:sp>
        <p:nvSpPr>
          <p:cNvPr id="3" name="Text Placeholder 2"/>
          <p:cNvSpPr>
            <a:spLocks noGrp="1"/>
          </p:cNvSpPr>
          <p:nvPr>
            <p:ph type="body" sz="quarter" idx="12"/>
          </p:nvPr>
        </p:nvSpPr>
        <p:spPr/>
        <p:txBody>
          <a:bodyPr/>
          <a:lstStyle/>
          <a:p>
            <a:r>
              <a:rPr lang="en-US" dirty="0"/>
              <a:t>8:11-12</a:t>
            </a:r>
          </a:p>
        </p:txBody>
      </p:sp>
      <p:sp>
        <p:nvSpPr>
          <p:cNvPr id="4" name="Title 3"/>
          <p:cNvSpPr>
            <a:spLocks noGrp="1"/>
          </p:cNvSpPr>
          <p:nvPr>
            <p:ph type="title"/>
          </p:nvPr>
        </p:nvSpPr>
        <p:spPr/>
        <p:txBody>
          <a:bodyPr/>
          <a:lstStyle/>
          <a:p>
            <a:r>
              <a:rPr lang="en-US" dirty="0"/>
              <a:t>From all the nations he subdued: Edom</a:t>
            </a:r>
          </a:p>
        </p:txBody>
      </p:sp>
      <p:pic>
        <p:nvPicPr>
          <p:cNvPr id="5" name="Picture 4" descr="Bozrah summit from northwest, tb0614042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71675401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Arnon Valley (from </a:t>
            </a:r>
            <a:r>
              <a:rPr lang="en-US" dirty="0" err="1"/>
              <a:t>Aroer</a:t>
            </a:r>
            <a:r>
              <a:rPr lang="en-US" dirty="0"/>
              <a:t>, from the northeast)</a:t>
            </a:r>
          </a:p>
        </p:txBody>
      </p:sp>
      <p:sp>
        <p:nvSpPr>
          <p:cNvPr id="3" name="Text Placeholder 2"/>
          <p:cNvSpPr>
            <a:spLocks noGrp="1"/>
          </p:cNvSpPr>
          <p:nvPr>
            <p:ph type="body" sz="quarter" idx="12"/>
          </p:nvPr>
        </p:nvSpPr>
        <p:spPr/>
        <p:txBody>
          <a:bodyPr/>
          <a:lstStyle/>
          <a:p>
            <a:r>
              <a:rPr lang="en-US" dirty="0"/>
              <a:t>8:11-12</a:t>
            </a:r>
          </a:p>
        </p:txBody>
      </p:sp>
      <p:sp>
        <p:nvSpPr>
          <p:cNvPr id="4" name="Title 3"/>
          <p:cNvSpPr>
            <a:spLocks noGrp="1"/>
          </p:cNvSpPr>
          <p:nvPr>
            <p:ph type="title"/>
          </p:nvPr>
        </p:nvSpPr>
        <p:spPr/>
        <p:txBody>
          <a:bodyPr/>
          <a:lstStyle/>
          <a:p>
            <a:r>
              <a:rPr lang="en-US" dirty="0"/>
              <a:t>From all the nations he subdued: Edom, Moab</a:t>
            </a:r>
          </a:p>
        </p:txBody>
      </p:sp>
      <p:pic>
        <p:nvPicPr>
          <p:cNvPr id="7" name="Picture 6" descr="Arnon Valley view southwest from Aroer, tb0612041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8209044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man citadel from theater, tb0318010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Amman Citadel (from the theater)</a:t>
            </a:r>
          </a:p>
        </p:txBody>
      </p:sp>
      <p:sp>
        <p:nvSpPr>
          <p:cNvPr id="3" name="Text Placeholder 2"/>
          <p:cNvSpPr>
            <a:spLocks noGrp="1"/>
          </p:cNvSpPr>
          <p:nvPr>
            <p:ph type="body" sz="quarter" idx="12"/>
          </p:nvPr>
        </p:nvSpPr>
        <p:spPr/>
        <p:txBody>
          <a:bodyPr/>
          <a:lstStyle/>
          <a:p>
            <a:r>
              <a:rPr lang="en-US" dirty="0"/>
              <a:t>8:11-12</a:t>
            </a:r>
          </a:p>
        </p:txBody>
      </p:sp>
      <p:sp>
        <p:nvSpPr>
          <p:cNvPr id="4" name="Title 3"/>
          <p:cNvSpPr>
            <a:spLocks noGrp="1"/>
          </p:cNvSpPr>
          <p:nvPr>
            <p:ph type="title"/>
          </p:nvPr>
        </p:nvSpPr>
        <p:spPr/>
        <p:txBody>
          <a:bodyPr/>
          <a:lstStyle/>
          <a:p>
            <a:r>
              <a:rPr lang="en-US" dirty="0"/>
              <a:t>From all the nations he subdued: Edom, Moab, the Ammonites</a:t>
            </a:r>
          </a:p>
        </p:txBody>
      </p:sp>
    </p:spTree>
    <p:extLst>
      <p:ext uri="{BB962C8B-B14F-4D97-AF65-F5344CB8AC3E}">
        <p14:creationId xmlns:p14="http://schemas.microsoft.com/office/powerpoint/2010/main" val="40370492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Philistine coastal plain (from the Judean hill country)</a:t>
            </a:r>
          </a:p>
        </p:txBody>
      </p:sp>
      <p:sp>
        <p:nvSpPr>
          <p:cNvPr id="3" name="Text Placeholder 2"/>
          <p:cNvSpPr>
            <a:spLocks noGrp="1"/>
          </p:cNvSpPr>
          <p:nvPr>
            <p:ph type="body" sz="quarter" idx="12"/>
          </p:nvPr>
        </p:nvSpPr>
        <p:spPr/>
        <p:txBody>
          <a:bodyPr/>
          <a:lstStyle/>
          <a:p>
            <a:r>
              <a:rPr lang="en-US" dirty="0"/>
              <a:t>8:11-12</a:t>
            </a:r>
          </a:p>
        </p:txBody>
      </p:sp>
      <p:sp>
        <p:nvSpPr>
          <p:cNvPr id="4" name="Title 3"/>
          <p:cNvSpPr>
            <a:spLocks noGrp="1"/>
          </p:cNvSpPr>
          <p:nvPr>
            <p:ph type="title"/>
          </p:nvPr>
        </p:nvSpPr>
        <p:spPr/>
        <p:txBody>
          <a:bodyPr/>
          <a:lstStyle/>
          <a:p>
            <a:r>
              <a:rPr lang="en-US" dirty="0"/>
              <a:t>From all the nations he subdued: Edom, Moab, the Ammonites, the Philistines</a:t>
            </a:r>
          </a:p>
        </p:txBody>
      </p:sp>
      <p:pic>
        <p:nvPicPr>
          <p:cNvPr id="5" name="Picture 4" descr="Coastal plain from Judean hill country, tb102806246.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5221629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Philistine coastal plain, south of Ashdod (aerial view from the south) </a:t>
            </a:r>
          </a:p>
        </p:txBody>
      </p:sp>
      <p:sp>
        <p:nvSpPr>
          <p:cNvPr id="3" name="Text Placeholder 2"/>
          <p:cNvSpPr>
            <a:spLocks noGrp="1"/>
          </p:cNvSpPr>
          <p:nvPr>
            <p:ph type="body" sz="quarter" idx="12"/>
          </p:nvPr>
        </p:nvSpPr>
        <p:spPr/>
        <p:txBody>
          <a:bodyPr/>
          <a:lstStyle/>
          <a:p>
            <a:r>
              <a:rPr lang="en-US" dirty="0"/>
              <a:t>8:11-12</a:t>
            </a:r>
          </a:p>
        </p:txBody>
      </p:sp>
      <p:sp>
        <p:nvSpPr>
          <p:cNvPr id="4" name="Title 3"/>
          <p:cNvSpPr>
            <a:spLocks noGrp="1"/>
          </p:cNvSpPr>
          <p:nvPr>
            <p:ph type="title"/>
          </p:nvPr>
        </p:nvSpPr>
        <p:spPr/>
        <p:txBody>
          <a:bodyPr/>
          <a:lstStyle/>
          <a:p>
            <a:r>
              <a:rPr lang="en-US" dirty="0"/>
              <a:t>From all the nations he subdued: Edom, Moab, the Ammonites, the Philistines</a:t>
            </a:r>
          </a:p>
        </p:txBody>
      </p:sp>
      <p:pic>
        <p:nvPicPr>
          <p:cNvPr id="6" name="Picture 5" descr="Coastal plain south of Ashdod aerial from south, tb121704850.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5961227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at Tel Masos, possibly the City of Amalek</a:t>
            </a:r>
          </a:p>
        </p:txBody>
      </p:sp>
      <p:sp>
        <p:nvSpPr>
          <p:cNvPr id="3" name="Text Placeholder 2"/>
          <p:cNvSpPr>
            <a:spLocks noGrp="1"/>
          </p:cNvSpPr>
          <p:nvPr>
            <p:ph type="body" sz="quarter" idx="12"/>
          </p:nvPr>
        </p:nvSpPr>
        <p:spPr/>
        <p:txBody>
          <a:bodyPr/>
          <a:lstStyle/>
          <a:p>
            <a:r>
              <a:rPr lang="en-US" dirty="0"/>
              <a:t>8:11-12</a:t>
            </a:r>
          </a:p>
        </p:txBody>
      </p:sp>
      <p:sp>
        <p:nvSpPr>
          <p:cNvPr id="4" name="Title 3"/>
          <p:cNvSpPr>
            <a:spLocks noGrp="1"/>
          </p:cNvSpPr>
          <p:nvPr>
            <p:ph type="title"/>
          </p:nvPr>
        </p:nvSpPr>
        <p:spPr/>
        <p:txBody>
          <a:bodyPr/>
          <a:lstStyle/>
          <a:p>
            <a:r>
              <a:rPr lang="en-US" dirty="0"/>
              <a:t>From all the nations he subdued: Edom, Moab, the Ammonites, the Philistines, Amalek</a:t>
            </a:r>
          </a:p>
        </p:txBody>
      </p:sp>
      <p:pic>
        <p:nvPicPr>
          <p:cNvPr id="6" name="Picture 5" descr="Tell Masos excavations, tb122304319.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17401627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Mountains of Lebanon between Baalbek and Rayak (from Beqa)</a:t>
            </a:r>
          </a:p>
        </p:txBody>
      </p:sp>
      <p:sp>
        <p:nvSpPr>
          <p:cNvPr id="3" name="Text Placeholder 2"/>
          <p:cNvSpPr>
            <a:spLocks noGrp="1"/>
          </p:cNvSpPr>
          <p:nvPr>
            <p:ph type="body" sz="quarter" idx="12"/>
          </p:nvPr>
        </p:nvSpPr>
        <p:spPr/>
        <p:txBody>
          <a:bodyPr/>
          <a:lstStyle/>
          <a:p>
            <a:r>
              <a:rPr lang="en-US" dirty="0"/>
              <a:t>8:12</a:t>
            </a:r>
          </a:p>
        </p:txBody>
      </p:sp>
      <p:sp>
        <p:nvSpPr>
          <p:cNvPr id="4" name="Title 3"/>
          <p:cNvSpPr>
            <a:spLocks noGrp="1"/>
          </p:cNvSpPr>
          <p:nvPr>
            <p:ph type="title"/>
          </p:nvPr>
        </p:nvSpPr>
        <p:spPr/>
        <p:txBody>
          <a:bodyPr/>
          <a:lstStyle/>
          <a:p>
            <a:r>
              <a:rPr lang="en-US" dirty="0"/>
              <a:t>Along with the spoil of Hadadezer, son of Rehob, king of Zobah</a:t>
            </a:r>
          </a:p>
        </p:txBody>
      </p:sp>
      <p:pic>
        <p:nvPicPr>
          <p:cNvPr id="5" name="Picture 4" descr="Lebanon Mountains from Beqa between Baalbek and Rayak, adr0905122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25506889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Early Bronze cemetery at Safi, a possible location of </a:t>
            </a:r>
            <a:r>
              <a:rPr lang="en-US" dirty="0" err="1"/>
              <a:t>Zoar</a:t>
            </a:r>
            <a:endParaRPr lang="en-US" dirty="0"/>
          </a:p>
        </p:txBody>
      </p:sp>
      <p:sp>
        <p:nvSpPr>
          <p:cNvPr id="3" name="Text Placeholder 2"/>
          <p:cNvSpPr>
            <a:spLocks noGrp="1"/>
          </p:cNvSpPr>
          <p:nvPr>
            <p:ph type="body" sz="quarter" idx="12"/>
          </p:nvPr>
        </p:nvSpPr>
        <p:spPr/>
        <p:txBody>
          <a:bodyPr/>
          <a:lstStyle/>
          <a:p>
            <a:r>
              <a:rPr lang="en-US" dirty="0"/>
              <a:t>8:13</a:t>
            </a:r>
          </a:p>
        </p:txBody>
      </p:sp>
      <p:sp>
        <p:nvSpPr>
          <p:cNvPr id="4" name="Title 3"/>
          <p:cNvSpPr>
            <a:spLocks noGrp="1"/>
          </p:cNvSpPr>
          <p:nvPr>
            <p:ph type="title"/>
          </p:nvPr>
        </p:nvSpPr>
        <p:spPr/>
        <p:txBody>
          <a:bodyPr/>
          <a:lstStyle/>
          <a:p>
            <a:r>
              <a:rPr lang="en-US" dirty="0"/>
              <a:t>David made a name for himself when he killed 18,000 Edomites in the Valley of Salt</a:t>
            </a:r>
          </a:p>
        </p:txBody>
      </p:sp>
      <p:pic>
        <p:nvPicPr>
          <p:cNvPr id="6" name="Picture 5" descr="Safi, possible Zoar, Early Bronze cemetery, tb061604843-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005037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th aerial from northeast, ws04191518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Gath (aerial view from the northeast)</a:t>
            </a:r>
          </a:p>
        </p:txBody>
      </p:sp>
      <p:sp>
        <p:nvSpPr>
          <p:cNvPr id="3" name="Text Placeholder 2"/>
          <p:cNvSpPr>
            <a:spLocks noGrp="1"/>
          </p:cNvSpPr>
          <p:nvPr>
            <p:ph type="body" sz="quarter" idx="12"/>
          </p:nvPr>
        </p:nvSpPr>
        <p:spPr/>
        <p:txBody>
          <a:bodyPr/>
          <a:lstStyle/>
          <a:p>
            <a:r>
              <a:rPr lang="ru-RU" dirty="0"/>
              <a:t>8:1</a:t>
            </a:r>
            <a:endParaRPr lang="en-US" dirty="0"/>
          </a:p>
        </p:txBody>
      </p:sp>
      <p:sp>
        <p:nvSpPr>
          <p:cNvPr id="4" name="Title 3"/>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209303107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Sela (from the southeast)</a:t>
            </a:r>
          </a:p>
        </p:txBody>
      </p:sp>
      <p:sp>
        <p:nvSpPr>
          <p:cNvPr id="3" name="Text Placeholder 2"/>
          <p:cNvSpPr>
            <a:spLocks noGrp="1"/>
          </p:cNvSpPr>
          <p:nvPr>
            <p:ph type="body" sz="quarter" idx="12"/>
          </p:nvPr>
        </p:nvSpPr>
        <p:spPr/>
        <p:txBody>
          <a:bodyPr/>
          <a:lstStyle/>
          <a:p>
            <a:r>
              <a:rPr lang="en-US" dirty="0"/>
              <a:t>8:13</a:t>
            </a:r>
          </a:p>
        </p:txBody>
      </p:sp>
      <p:sp>
        <p:nvSpPr>
          <p:cNvPr id="4" name="Title 3"/>
          <p:cNvSpPr>
            <a:spLocks noGrp="1"/>
          </p:cNvSpPr>
          <p:nvPr>
            <p:ph type="title"/>
          </p:nvPr>
        </p:nvSpPr>
        <p:spPr/>
        <p:txBody>
          <a:bodyPr/>
          <a:lstStyle/>
          <a:p>
            <a:r>
              <a:rPr lang="en-US" dirty="0"/>
              <a:t>David made a name for himself when he killed 18,000 Edomites in the Valley of Salt</a:t>
            </a:r>
          </a:p>
        </p:txBody>
      </p:sp>
      <p:pic>
        <p:nvPicPr>
          <p:cNvPr id="6" name="Picture 5" descr="Sela from southeast, tb0614042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35609504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view of a rocky mountain&#10;&#10;Description automatically generated">
            <a:extLst>
              <a:ext uri="{FF2B5EF4-FFF2-40B4-BE49-F238E27FC236}">
                <a16:creationId xmlns:a16="http://schemas.microsoft.com/office/drawing/2014/main" id="{312571A4-6CAD-4018-A7EB-7AE68F4A5A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Summit of Sela (from the north)</a:t>
            </a:r>
          </a:p>
        </p:txBody>
      </p:sp>
      <p:sp>
        <p:nvSpPr>
          <p:cNvPr id="3" name="Text Placeholder 2"/>
          <p:cNvSpPr>
            <a:spLocks noGrp="1"/>
          </p:cNvSpPr>
          <p:nvPr>
            <p:ph type="body" sz="quarter" idx="12"/>
          </p:nvPr>
        </p:nvSpPr>
        <p:spPr/>
        <p:txBody>
          <a:bodyPr/>
          <a:lstStyle/>
          <a:p>
            <a:r>
              <a:rPr lang="en-US" dirty="0"/>
              <a:t>8:13</a:t>
            </a:r>
          </a:p>
        </p:txBody>
      </p:sp>
      <p:sp>
        <p:nvSpPr>
          <p:cNvPr id="4" name="Title 3"/>
          <p:cNvSpPr>
            <a:spLocks noGrp="1"/>
          </p:cNvSpPr>
          <p:nvPr>
            <p:ph type="title"/>
          </p:nvPr>
        </p:nvSpPr>
        <p:spPr/>
        <p:txBody>
          <a:bodyPr/>
          <a:lstStyle/>
          <a:p>
            <a:r>
              <a:rPr lang="en-US" dirty="0"/>
              <a:t>David made a name for himself when he killed 18,000 Edomites in the Valley of Salt</a:t>
            </a:r>
          </a:p>
        </p:txBody>
      </p:sp>
    </p:spTree>
    <p:extLst>
      <p:ext uri="{BB962C8B-B14F-4D97-AF65-F5344CB8AC3E}">
        <p14:creationId xmlns:p14="http://schemas.microsoft.com/office/powerpoint/2010/main" val="90324151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Valley of Salt and the southern end of the Dead Sea (aerial view from the south)</a:t>
            </a:r>
          </a:p>
        </p:txBody>
      </p:sp>
      <p:sp>
        <p:nvSpPr>
          <p:cNvPr id="3" name="Text Placeholder 2"/>
          <p:cNvSpPr>
            <a:spLocks noGrp="1"/>
          </p:cNvSpPr>
          <p:nvPr>
            <p:ph type="body" sz="quarter" idx="12"/>
          </p:nvPr>
        </p:nvSpPr>
        <p:spPr/>
        <p:txBody>
          <a:bodyPr/>
          <a:lstStyle/>
          <a:p>
            <a:r>
              <a:rPr lang="en-US" dirty="0"/>
              <a:t>8:13</a:t>
            </a:r>
          </a:p>
        </p:txBody>
      </p:sp>
      <p:sp>
        <p:nvSpPr>
          <p:cNvPr id="4" name="Title 3"/>
          <p:cNvSpPr>
            <a:spLocks noGrp="1"/>
          </p:cNvSpPr>
          <p:nvPr>
            <p:ph type="title"/>
          </p:nvPr>
        </p:nvSpPr>
        <p:spPr/>
        <p:txBody>
          <a:bodyPr/>
          <a:lstStyle/>
          <a:p>
            <a:r>
              <a:rPr lang="en-US" dirty="0"/>
              <a:t>David made a name for himself when he killed 18,000 Edomites in the Valley of Salt</a:t>
            </a:r>
          </a:p>
        </p:txBody>
      </p:sp>
      <p:pic>
        <p:nvPicPr>
          <p:cNvPr id="11266" name="Picture 2" descr="C:\Users\Kris\Documents\Bolen\04 0Adds 2012\0Schlegel drone 2017\drone2017r-pcb\Dead Sea\Dead Sea southern end aerial from south, ws1110170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4075"/>
            <a:ext cx="9144000" cy="514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21098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Dead Sea shoreline with salt crystals</a:t>
            </a:r>
          </a:p>
        </p:txBody>
      </p:sp>
      <p:sp>
        <p:nvSpPr>
          <p:cNvPr id="3" name="Text Placeholder 2"/>
          <p:cNvSpPr>
            <a:spLocks noGrp="1"/>
          </p:cNvSpPr>
          <p:nvPr>
            <p:ph type="body" sz="quarter" idx="12"/>
          </p:nvPr>
        </p:nvSpPr>
        <p:spPr/>
        <p:txBody>
          <a:bodyPr/>
          <a:lstStyle/>
          <a:p>
            <a:r>
              <a:rPr lang="en-US" dirty="0"/>
              <a:t>8:13</a:t>
            </a:r>
          </a:p>
        </p:txBody>
      </p:sp>
      <p:sp>
        <p:nvSpPr>
          <p:cNvPr id="4" name="Title 3"/>
          <p:cNvSpPr>
            <a:spLocks noGrp="1"/>
          </p:cNvSpPr>
          <p:nvPr>
            <p:ph type="title"/>
          </p:nvPr>
        </p:nvSpPr>
        <p:spPr/>
        <p:txBody>
          <a:bodyPr/>
          <a:lstStyle/>
          <a:p>
            <a:r>
              <a:rPr lang="en-US" dirty="0"/>
              <a:t>David made a name for himself when he killed 18,000 Edomites in the Valley of Salt</a:t>
            </a:r>
          </a:p>
        </p:txBody>
      </p:sp>
      <p:pic>
        <p:nvPicPr>
          <p:cNvPr id="12290" name="Picture 2" descr="C:\Users\Kris\Documents\Bolen\01b PLBL, PCB size\04 Judah and the Dead Sea\Dead Sea\Dead Sea shoreline with salt crystals, tb03020652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957897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upload.wikimedia.org/wikipedia/commons/thumb/4/4c/Exhibition_I_am_Ashurbanipal_king_of_the_world%2C_king_of_Assyria%2C_British_Museum_%2832102455408%29.jpg/1024px-Exhibition_I_am_Ashurbanipal_king_of_the_world%2C_king_of_Assyria%2C_British_Museum_%2832102455408%29.jpg"/>
          <p:cNvPicPr>
            <a:picLocks noChangeAspect="1" noChangeArrowheads="1"/>
          </p:cNvPicPr>
          <p:nvPr/>
        </p:nvPicPr>
        <p:blipFill rotWithShape="1">
          <a:blip r:embed="rId3">
            <a:extLst>
              <a:ext uri="{28A0092B-C50C-407E-A947-70E740481C1C}">
                <a14:useLocalDpi xmlns:a14="http://schemas.microsoft.com/office/drawing/2010/main" val="0"/>
              </a:ext>
            </a:extLst>
          </a:blip>
          <a:srcRect l="15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Battle scene showing war casualties, from Sennacherib’s palace in Nineveh, circa 700 BC</a:t>
            </a:r>
          </a:p>
        </p:txBody>
      </p:sp>
      <p:sp>
        <p:nvSpPr>
          <p:cNvPr id="3" name="Text Placeholder 2"/>
          <p:cNvSpPr>
            <a:spLocks noGrp="1"/>
          </p:cNvSpPr>
          <p:nvPr>
            <p:ph type="body" sz="quarter" idx="12"/>
          </p:nvPr>
        </p:nvSpPr>
        <p:spPr/>
        <p:txBody>
          <a:bodyPr/>
          <a:lstStyle/>
          <a:p>
            <a:r>
              <a:rPr lang="en-US" dirty="0"/>
              <a:t>8:13</a:t>
            </a:r>
          </a:p>
        </p:txBody>
      </p:sp>
      <p:sp>
        <p:nvSpPr>
          <p:cNvPr id="4" name="Title 3"/>
          <p:cNvSpPr>
            <a:spLocks noGrp="1"/>
          </p:cNvSpPr>
          <p:nvPr>
            <p:ph type="title"/>
          </p:nvPr>
        </p:nvSpPr>
        <p:spPr/>
        <p:txBody>
          <a:bodyPr/>
          <a:lstStyle/>
          <a:p>
            <a:r>
              <a:rPr lang="en-US" dirty="0"/>
              <a:t>David made a name for himself when he killed 18,000 Edomites in the Valley of Salt</a:t>
            </a:r>
          </a:p>
        </p:txBody>
      </p:sp>
    </p:spTree>
    <p:extLst>
      <p:ext uri="{BB962C8B-B14F-4D97-AF65-F5344CB8AC3E}">
        <p14:creationId xmlns:p14="http://schemas.microsoft.com/office/powerpoint/2010/main" val="397394954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List of known Edomite kings</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In all Edom he placed garrisons</a:t>
            </a:r>
          </a:p>
        </p:txBody>
      </p:sp>
      <p:pic>
        <p:nvPicPr>
          <p:cNvPr id="6" name="Picture 5" descr="Screen Shot 2016-01-0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0356"/>
            <a:ext cx="9144000" cy="5297288"/>
          </a:xfrm>
          <a:prstGeom prst="rect">
            <a:avLst/>
          </a:prstGeom>
        </p:spPr>
      </p:pic>
    </p:spTree>
    <p:extLst>
      <p:ext uri="{BB962C8B-B14F-4D97-AF65-F5344CB8AC3E}">
        <p14:creationId xmlns:p14="http://schemas.microsoft.com/office/powerpoint/2010/main" val="159235033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Wadi Dana above </a:t>
            </a:r>
            <a:r>
              <a:rPr lang="en-US" dirty="0" err="1"/>
              <a:t>Punon</a:t>
            </a:r>
            <a:r>
              <a:rPr lang="en-US" dirty="0"/>
              <a:t>, modern </a:t>
            </a:r>
            <a:r>
              <a:rPr lang="en-US" dirty="0" err="1"/>
              <a:t>Feinan</a:t>
            </a:r>
            <a:r>
              <a:rPr lang="en-US" dirty="0"/>
              <a:t> (from the east)</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In all Edom he placed garrisons</a:t>
            </a:r>
          </a:p>
        </p:txBody>
      </p:sp>
      <p:pic>
        <p:nvPicPr>
          <p:cNvPr id="5" name="Picture 4" descr="Wadi Dana above Feinan, Punon from east, tb061404302-001.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395358447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upload.wikimedia.org/wikipedia/commons/thumb/2/28/Exhibition_I_am_Ashurbanipal_king_of_the_world%2C_king_of_Assyria%2C_British_Museum_%2844157126330%29.jpg/1280px-Exhibition_I_am_Ashurbanipal_king_of_the_world%2C_king_of_Assyria%2C_British_Museum_%2844157126330%2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5000" contrast="5000"/>
                    </a14:imgEffect>
                  </a14:imgLayer>
                </a14:imgProps>
              </a:ext>
              <a:ext uri="{28A0092B-C50C-407E-A947-70E740481C1C}">
                <a14:useLocalDpi xmlns:a14="http://schemas.microsoft.com/office/drawing/2010/main" val="0"/>
              </a:ext>
            </a:extLst>
          </a:blip>
          <a:srcRect l="1653" r="6748"/>
          <a:stretch/>
        </p:blipFill>
        <p:spPr bwMode="auto">
          <a:xfrm>
            <a:off x="-1" y="169307"/>
            <a:ext cx="9144001"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Captive enemies brought before Ashurbanipal, from Nineveh, 7th century BC</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And all the Edomites became servants to David</a:t>
            </a:r>
          </a:p>
        </p:txBody>
      </p:sp>
    </p:spTree>
    <p:extLst>
      <p:ext uri="{BB962C8B-B14F-4D97-AF65-F5344CB8AC3E}">
        <p14:creationId xmlns:p14="http://schemas.microsoft.com/office/powerpoint/2010/main" val="33558896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the desert&#10;&#10;Description automatically generated">
            <a:extLst>
              <a:ext uri="{FF2B5EF4-FFF2-40B4-BE49-F238E27FC236}">
                <a16:creationId xmlns:a16="http://schemas.microsoft.com/office/drawing/2014/main" id="{F02FE202-48E4-4303-98AC-F518524380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1028"/>
            <a:ext cx="9144000" cy="6181344"/>
          </a:xfrm>
          <a:prstGeom prst="rect">
            <a:avLst/>
          </a:prstGeom>
        </p:spPr>
      </p:pic>
      <p:sp>
        <p:nvSpPr>
          <p:cNvPr id="2" name="Text Placeholder 1"/>
          <p:cNvSpPr>
            <a:spLocks noGrp="1"/>
          </p:cNvSpPr>
          <p:nvPr>
            <p:ph type="body" sz="quarter" idx="10"/>
          </p:nvPr>
        </p:nvSpPr>
        <p:spPr/>
        <p:txBody>
          <a:bodyPr/>
          <a:lstStyle/>
          <a:p>
            <a:r>
              <a:rPr lang="en-US" dirty="0"/>
              <a:t>Tamar, modern Ein </a:t>
            </a:r>
            <a:r>
              <a:rPr lang="en-US" dirty="0" err="1"/>
              <a:t>Hatzeva</a:t>
            </a:r>
            <a:r>
              <a:rPr lang="en-US" dirty="0"/>
              <a:t> (aerial view from the south)</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And all the Edomites became servants to David</a:t>
            </a:r>
          </a:p>
        </p:txBody>
      </p:sp>
    </p:spTree>
    <p:extLst>
      <p:ext uri="{BB962C8B-B14F-4D97-AF65-F5344CB8AC3E}">
        <p14:creationId xmlns:p14="http://schemas.microsoft.com/office/powerpoint/2010/main" val="37689490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Ruins at Tamar (Ein Hatzeva), with a view toward Feinan and Khirbet en-Nahas</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And all the Edomites became servants to David</a:t>
            </a:r>
          </a:p>
        </p:txBody>
      </p:sp>
      <p:pic>
        <p:nvPicPr>
          <p:cNvPr id="5" name="Picture 4" descr="Ein Hatzeva, Tamar, ruins, tb010710939-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79489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th aerial from northeast, ws04191518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Gath (aerial view from the northeast)</a:t>
            </a:r>
          </a:p>
        </p:txBody>
      </p:sp>
      <p:sp>
        <p:nvSpPr>
          <p:cNvPr id="3" name="Text Placeholder 2"/>
          <p:cNvSpPr>
            <a:spLocks noGrp="1"/>
          </p:cNvSpPr>
          <p:nvPr>
            <p:ph type="body" sz="quarter" idx="12"/>
          </p:nvPr>
        </p:nvSpPr>
        <p:spPr/>
        <p:txBody>
          <a:bodyPr/>
          <a:lstStyle/>
          <a:p>
            <a:r>
              <a:rPr lang="ru-RU" dirty="0"/>
              <a:t>8:1</a:t>
            </a:r>
            <a:endParaRPr lang="en-US" dirty="0"/>
          </a:p>
        </p:txBody>
      </p:sp>
      <p:sp>
        <p:nvSpPr>
          <p:cNvPr id="4" name="Title 3"/>
          <p:cNvSpPr>
            <a:spLocks noGrp="1"/>
          </p:cNvSpPr>
          <p:nvPr>
            <p:ph type="title"/>
          </p:nvPr>
        </p:nvSpPr>
        <p:spPr/>
        <p:txBody>
          <a:bodyPr/>
          <a:lstStyle/>
          <a:p>
            <a:r>
              <a:rPr lang="en-US" dirty="0"/>
              <a:t>After this, David defeated the Philistines and subdued them</a:t>
            </a:r>
          </a:p>
        </p:txBody>
      </p:sp>
      <p:sp>
        <p:nvSpPr>
          <p:cNvPr id="6" name="Oval 5"/>
          <p:cNvSpPr/>
          <p:nvPr/>
        </p:nvSpPr>
        <p:spPr>
          <a:xfrm>
            <a:off x="6553200" y="4953000"/>
            <a:ext cx="1447800" cy="7620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7" name="Text Box 1030"/>
          <p:cNvSpPr txBox="1">
            <a:spLocks noChangeArrowheads="1"/>
          </p:cNvSpPr>
          <p:nvPr/>
        </p:nvSpPr>
        <p:spPr bwMode="auto">
          <a:xfrm>
            <a:off x="6629400" y="5638800"/>
            <a:ext cx="160044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Gate Area (D)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Text Box 1030"/>
          <p:cNvSpPr txBox="1">
            <a:spLocks noChangeArrowheads="1"/>
          </p:cNvSpPr>
          <p:nvPr/>
        </p:nvSpPr>
        <p:spPr bwMode="auto">
          <a:xfrm>
            <a:off x="7873013" y="4705290"/>
            <a:ext cx="88998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Text Box 1030"/>
          <p:cNvSpPr txBox="1">
            <a:spLocks noChangeArrowheads="1"/>
          </p:cNvSpPr>
          <p:nvPr/>
        </p:nvSpPr>
        <p:spPr bwMode="auto">
          <a:xfrm>
            <a:off x="3529613" y="3276600"/>
            <a:ext cx="88998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Text Box 1030"/>
          <p:cNvSpPr txBox="1">
            <a:spLocks noChangeArrowheads="1"/>
          </p:cNvSpPr>
          <p:nvPr/>
        </p:nvSpPr>
        <p:spPr bwMode="auto">
          <a:xfrm>
            <a:off x="2514600" y="3581400"/>
            <a:ext cx="85617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Text Box 1030"/>
          <p:cNvSpPr txBox="1">
            <a:spLocks noChangeArrowheads="1"/>
          </p:cNvSpPr>
          <p:nvPr/>
        </p:nvSpPr>
        <p:spPr bwMode="auto">
          <a:xfrm>
            <a:off x="4545861" y="2895600"/>
            <a:ext cx="864339"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P</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1030"/>
          <p:cNvSpPr txBox="1">
            <a:spLocks noChangeArrowheads="1"/>
          </p:cNvSpPr>
          <p:nvPr/>
        </p:nvSpPr>
        <p:spPr bwMode="auto">
          <a:xfrm>
            <a:off x="5638800" y="2362200"/>
            <a:ext cx="85151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F</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Text Box 1030"/>
          <p:cNvSpPr txBox="1">
            <a:spLocks noChangeArrowheads="1"/>
          </p:cNvSpPr>
          <p:nvPr/>
        </p:nvSpPr>
        <p:spPr bwMode="auto">
          <a:xfrm>
            <a:off x="5599837" y="5410200"/>
            <a:ext cx="877163" cy="70788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K </a:t>
            </a:r>
          </a:p>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(2016)</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4" name="Text Box 1030"/>
          <p:cNvSpPr txBox="1">
            <a:spLocks noChangeArrowheads="1"/>
          </p:cNvSpPr>
          <p:nvPr/>
        </p:nvSpPr>
        <p:spPr bwMode="auto">
          <a:xfrm>
            <a:off x="-28967" y="2819400"/>
            <a:ext cx="1515284"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Siege</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Trench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64710860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sert field with a mountain in the background&#10;&#10;Description automatically generated">
            <a:extLst>
              <a:ext uri="{FF2B5EF4-FFF2-40B4-BE49-F238E27FC236}">
                <a16:creationId xmlns:a16="http://schemas.microsoft.com/office/drawing/2014/main" id="{FD5D05BE-9489-4229-9E8C-B3C508B700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p:cNvSpPr>
            <a:spLocks noGrp="1"/>
          </p:cNvSpPr>
          <p:nvPr>
            <p:ph type="body" sz="quarter" idx="10"/>
          </p:nvPr>
        </p:nvSpPr>
        <p:spPr/>
        <p:txBody>
          <a:bodyPr/>
          <a:lstStyle/>
          <a:p>
            <a:r>
              <a:rPr lang="en-US" dirty="0"/>
              <a:t>Khirbet en-Nahas (from the southeast)</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And all the Edomites became servants to David</a:t>
            </a:r>
          </a:p>
        </p:txBody>
      </p:sp>
    </p:spTree>
    <p:extLst>
      <p:ext uri="{BB962C8B-B14F-4D97-AF65-F5344CB8AC3E}">
        <p14:creationId xmlns:p14="http://schemas.microsoft.com/office/powerpoint/2010/main" val="133075206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sert area&#10;&#10;Description automatically generated">
            <a:extLst>
              <a:ext uri="{FF2B5EF4-FFF2-40B4-BE49-F238E27FC236}">
                <a16:creationId xmlns:a16="http://schemas.microsoft.com/office/drawing/2014/main" id="{F9BFFF56-D14F-4D83-AC0B-0430309D9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Interior of the Iron Age fortress at Khirbet en-Nahas (from the north)</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And all the Edomites became servants to David</a:t>
            </a:r>
          </a:p>
        </p:txBody>
      </p:sp>
    </p:spTree>
    <p:extLst>
      <p:ext uri="{BB962C8B-B14F-4D97-AF65-F5344CB8AC3E}">
        <p14:creationId xmlns:p14="http://schemas.microsoft.com/office/powerpoint/2010/main" val="245515264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hirbet en-Nahas slag remains on surface, df080207332.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Slag remains at Khirbet </a:t>
            </a:r>
            <a:r>
              <a:rPr lang="en-US" dirty="0" err="1"/>
              <a:t>en-Nahas</a:t>
            </a:r>
            <a:r>
              <a:rPr lang="en-US" dirty="0"/>
              <a:t>, Iron Age</a:t>
            </a:r>
          </a:p>
        </p:txBody>
      </p:sp>
      <p:sp>
        <p:nvSpPr>
          <p:cNvPr id="3" name="Text Placeholder 2"/>
          <p:cNvSpPr>
            <a:spLocks noGrp="1"/>
          </p:cNvSpPr>
          <p:nvPr>
            <p:ph type="body" sz="quarter" idx="12"/>
          </p:nvPr>
        </p:nvSpPr>
        <p:spPr/>
        <p:txBody>
          <a:bodyPr/>
          <a:lstStyle/>
          <a:p>
            <a:r>
              <a:rPr lang="en-US" dirty="0"/>
              <a:t>8:14</a:t>
            </a:r>
          </a:p>
        </p:txBody>
      </p:sp>
      <p:sp>
        <p:nvSpPr>
          <p:cNvPr id="4" name="Title 3"/>
          <p:cNvSpPr>
            <a:spLocks noGrp="1"/>
          </p:cNvSpPr>
          <p:nvPr>
            <p:ph type="title"/>
          </p:nvPr>
        </p:nvSpPr>
        <p:spPr/>
        <p:txBody>
          <a:bodyPr/>
          <a:lstStyle/>
          <a:p>
            <a:r>
              <a:rPr lang="en-US" dirty="0"/>
              <a:t>And all the Edomites became servants to David</a:t>
            </a:r>
          </a:p>
        </p:txBody>
      </p:sp>
    </p:spTree>
    <p:extLst>
      <p:ext uri="{BB962C8B-B14F-4D97-AF65-F5344CB8AC3E}">
        <p14:creationId xmlns:p14="http://schemas.microsoft.com/office/powerpoint/2010/main" val="140071828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ing David street sign in Jerusalem, df07240497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dirty="0"/>
              <a:t>8:15</a:t>
            </a:r>
          </a:p>
        </p:txBody>
      </p:sp>
      <p:sp>
        <p:nvSpPr>
          <p:cNvPr id="4" name="Title 3"/>
          <p:cNvSpPr>
            <a:spLocks noGrp="1"/>
          </p:cNvSpPr>
          <p:nvPr>
            <p:ph type="title"/>
          </p:nvPr>
        </p:nvSpPr>
        <p:spPr/>
        <p:txBody>
          <a:bodyPr/>
          <a:lstStyle/>
          <a:p>
            <a:r>
              <a:rPr lang="en-US" dirty="0"/>
              <a:t>David reigned over all Israel; and David executed justice and righteousness for all his people</a:t>
            </a:r>
          </a:p>
        </p:txBody>
      </p:sp>
    </p:spTree>
    <p:extLst>
      <p:ext uri="{BB962C8B-B14F-4D97-AF65-F5344CB8AC3E}">
        <p14:creationId xmlns:p14="http://schemas.microsoft.com/office/powerpoint/2010/main" val="364780573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8:16</a:t>
            </a:r>
          </a:p>
        </p:txBody>
      </p:sp>
      <p:sp>
        <p:nvSpPr>
          <p:cNvPr id="4" name="Title 3"/>
          <p:cNvSpPr>
            <a:spLocks noGrp="1"/>
          </p:cNvSpPr>
          <p:nvPr>
            <p:ph type="title"/>
          </p:nvPr>
        </p:nvSpPr>
        <p:spPr/>
        <p:txBody>
          <a:bodyPr/>
          <a:lstStyle/>
          <a:p>
            <a:r>
              <a:rPr lang="en-US" dirty="0"/>
              <a:t>And Joab the son of Zeruiah was over the army</a:t>
            </a:r>
          </a:p>
        </p:txBody>
      </p:sp>
      <p:pic>
        <p:nvPicPr>
          <p:cNvPr id="6" name="Picture 5">
            <a:extLst>
              <a:ext uri="{FF2B5EF4-FFF2-40B4-BE49-F238E27FC236}">
                <a16:creationId xmlns:a16="http://schemas.microsoft.com/office/drawing/2014/main"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60354432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“Zeruiah Street” sign in Jerusalem</a:t>
            </a:r>
          </a:p>
        </p:txBody>
      </p:sp>
      <p:sp>
        <p:nvSpPr>
          <p:cNvPr id="3" name="Text Placeholder 2"/>
          <p:cNvSpPr>
            <a:spLocks noGrp="1"/>
          </p:cNvSpPr>
          <p:nvPr>
            <p:ph type="body" sz="quarter" idx="12"/>
          </p:nvPr>
        </p:nvSpPr>
        <p:spPr/>
        <p:txBody>
          <a:bodyPr/>
          <a:lstStyle/>
          <a:p>
            <a:r>
              <a:rPr lang="en-US" dirty="0"/>
              <a:t>8:16</a:t>
            </a:r>
          </a:p>
        </p:txBody>
      </p:sp>
      <p:sp>
        <p:nvSpPr>
          <p:cNvPr id="4" name="Title 3"/>
          <p:cNvSpPr>
            <a:spLocks noGrp="1"/>
          </p:cNvSpPr>
          <p:nvPr>
            <p:ph type="title"/>
          </p:nvPr>
        </p:nvSpPr>
        <p:spPr/>
        <p:txBody>
          <a:bodyPr/>
          <a:lstStyle/>
          <a:p>
            <a:r>
              <a:rPr lang="en-US" dirty="0"/>
              <a:t>And Joab the son of </a:t>
            </a:r>
            <a:r>
              <a:rPr lang="en-US" dirty="0" err="1"/>
              <a:t>Zeruiah</a:t>
            </a:r>
            <a:r>
              <a:rPr lang="en-US" dirty="0"/>
              <a:t> was over the army</a:t>
            </a:r>
          </a:p>
        </p:txBody>
      </p:sp>
      <p:pic>
        <p:nvPicPr>
          <p:cNvPr id="6" name="Picture 5">
            <a:extLst>
              <a:ext uri="{FF2B5EF4-FFF2-40B4-BE49-F238E27FC236}">
                <a16:creationId xmlns:a16="http://schemas.microsoft.com/office/drawing/2014/main" id="{0339DCB6-FB12-4538-89B9-051A76543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03942257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imrud, central palace, Tiglath-pileser III relief with scribes, adr090506980.jpg"/>
          <p:cNvPicPr>
            <a:picLocks noChangeAspect="1"/>
          </p:cNvPicPr>
          <p:nvPr/>
        </p:nvPicPr>
        <p:blipFill rotWithShape="1">
          <a:blip r:embed="rId3" cstate="print">
            <a:extLst>
              <a:ext uri="{28A0092B-C50C-407E-A947-70E740481C1C}">
                <a14:useLocalDpi xmlns:a14="http://schemas.microsoft.com/office/drawing/2010/main" val="0"/>
              </a:ext>
            </a:extLst>
          </a:blip>
          <a:srcRect l="859"/>
          <a:stretch/>
        </p:blipFill>
        <p:spPr>
          <a:xfrm>
            <a:off x="0" y="362285"/>
            <a:ext cx="9144000" cy="6133431"/>
          </a:xfrm>
          <a:prstGeom prst="rect">
            <a:avLst/>
          </a:prstGeom>
        </p:spPr>
      </p:pic>
      <p:sp>
        <p:nvSpPr>
          <p:cNvPr id="2" name="Text Placeholder 1"/>
          <p:cNvSpPr>
            <a:spLocks noGrp="1"/>
          </p:cNvSpPr>
          <p:nvPr>
            <p:ph type="body" sz="quarter" idx="10"/>
          </p:nvPr>
        </p:nvSpPr>
        <p:spPr/>
        <p:txBody>
          <a:bodyPr/>
          <a:lstStyle/>
          <a:p>
            <a:r>
              <a:rPr lang="en-US" dirty="0"/>
              <a:t>Relief of scribes, from the central palace in Nimrud, reign of Tiglath-pileser III, 8th century BC</a:t>
            </a:r>
          </a:p>
        </p:txBody>
      </p:sp>
      <p:sp>
        <p:nvSpPr>
          <p:cNvPr id="3" name="Text Placeholder 2"/>
          <p:cNvSpPr>
            <a:spLocks noGrp="1"/>
          </p:cNvSpPr>
          <p:nvPr>
            <p:ph type="body" sz="quarter" idx="12"/>
          </p:nvPr>
        </p:nvSpPr>
        <p:spPr/>
        <p:txBody>
          <a:bodyPr/>
          <a:lstStyle/>
          <a:p>
            <a:r>
              <a:rPr lang="en-US" dirty="0"/>
              <a:t>8:16</a:t>
            </a:r>
          </a:p>
        </p:txBody>
      </p:sp>
      <p:sp>
        <p:nvSpPr>
          <p:cNvPr id="4" name="Title 3"/>
          <p:cNvSpPr>
            <a:spLocks noGrp="1"/>
          </p:cNvSpPr>
          <p:nvPr>
            <p:ph type="title"/>
          </p:nvPr>
        </p:nvSpPr>
        <p:spPr/>
        <p:txBody>
          <a:bodyPr/>
          <a:lstStyle/>
          <a:p>
            <a:r>
              <a:rPr lang="en-US" dirty="0"/>
              <a:t>Jehoshaphat the son of </a:t>
            </a:r>
            <a:r>
              <a:rPr lang="en-US" dirty="0" err="1"/>
              <a:t>Ahilud</a:t>
            </a:r>
            <a:r>
              <a:rPr lang="en-US" dirty="0"/>
              <a:t> was the recorder</a:t>
            </a:r>
          </a:p>
        </p:txBody>
      </p:sp>
    </p:spTree>
    <p:extLst>
      <p:ext uri="{BB962C8B-B14F-4D97-AF65-F5344CB8AC3E}">
        <p14:creationId xmlns:p14="http://schemas.microsoft.com/office/powerpoint/2010/main" val="421736033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high priest and son, bwb04180010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Samaritan high priest and his son on Mount Gerizim</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a:t>Zadok the son of </a:t>
            </a:r>
            <a:r>
              <a:rPr lang="en-US" dirty="0" err="1"/>
              <a:t>Ahitub</a:t>
            </a:r>
            <a:r>
              <a:rPr lang="en-US" dirty="0"/>
              <a:t> and Ahimelech the son of Abiathar were priests</a:t>
            </a:r>
          </a:p>
        </p:txBody>
      </p:sp>
    </p:spTree>
    <p:extLst>
      <p:ext uri="{BB962C8B-B14F-4D97-AF65-F5344CB8AC3E}">
        <p14:creationId xmlns:p14="http://schemas.microsoft.com/office/powerpoint/2010/main" val="191944098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high priest, tb022804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high priest in the tabernacle</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a:t>Zadok the son of </a:t>
            </a:r>
            <a:r>
              <a:rPr lang="en-US" dirty="0" err="1"/>
              <a:t>Ahitub</a:t>
            </a:r>
            <a:r>
              <a:rPr lang="en-US" dirty="0"/>
              <a:t> and Ahimelech the son of Abiathar were priests</a:t>
            </a:r>
          </a:p>
        </p:txBody>
      </p:sp>
    </p:spTree>
    <p:extLst>
      <p:ext uri="{BB962C8B-B14F-4D97-AF65-F5344CB8AC3E}">
        <p14:creationId xmlns:p14="http://schemas.microsoft.com/office/powerpoint/2010/main" val="46009921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Scribe copying Scripture</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err="1"/>
              <a:t>Seraiah</a:t>
            </a:r>
            <a:r>
              <a:rPr lang="en-US" dirty="0"/>
              <a:t> was the scribe</a:t>
            </a:r>
          </a:p>
        </p:txBody>
      </p:sp>
      <p:pic>
        <p:nvPicPr>
          <p:cNvPr id="5" name="Picture 4" descr="Scribe copying Scripture, tb1026055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242416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F63629C-30B0-4D6E-8DCE-4747BB8DB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9496"/>
            <a:ext cx="9144000" cy="5779008"/>
          </a:xfrm>
          <a:prstGeom prst="rect">
            <a:avLst/>
          </a:prstGeom>
        </p:spPr>
      </p:pic>
      <p:sp>
        <p:nvSpPr>
          <p:cNvPr id="2" name="Text Placeholder 1"/>
          <p:cNvSpPr>
            <a:spLocks noGrp="1"/>
          </p:cNvSpPr>
          <p:nvPr>
            <p:ph type="body" sz="quarter" idx="10"/>
          </p:nvPr>
        </p:nvSpPr>
        <p:spPr/>
        <p:txBody>
          <a:bodyPr/>
          <a:lstStyle/>
          <a:p>
            <a:r>
              <a:rPr lang="en-US" dirty="0">
                <a:solidFill>
                  <a:schemeClr val="tx1"/>
                </a:solidFill>
              </a:rPr>
              <a:t>Map with Khirbet Abu </a:t>
            </a:r>
            <a:r>
              <a:rPr lang="en-US" dirty="0" err="1">
                <a:solidFill>
                  <a:schemeClr val="tx1"/>
                </a:solidFill>
              </a:rPr>
              <a:t>Murrah</a:t>
            </a:r>
            <a:r>
              <a:rPr lang="en-US" dirty="0">
                <a:solidFill>
                  <a:schemeClr val="tx1"/>
                </a:solidFill>
              </a:rPr>
              <a:t>, a possible location of Metheg-</a:t>
            </a:r>
            <a:r>
              <a:rPr lang="en-US" dirty="0" err="1">
                <a:solidFill>
                  <a:schemeClr val="tx1"/>
                </a:solidFill>
              </a:rPr>
              <a:t>Ammah</a:t>
            </a:r>
            <a:endParaRPr lang="en-US" dirty="0"/>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David took </a:t>
            </a:r>
            <a:r>
              <a:rPr lang="en-US" dirty="0" err="1"/>
              <a:t>Metheg-ammah</a:t>
            </a:r>
            <a:r>
              <a:rPr lang="en-US" dirty="0"/>
              <a:t> out of the hand of the Philistines</a:t>
            </a:r>
          </a:p>
        </p:txBody>
      </p:sp>
      <p:sp>
        <p:nvSpPr>
          <p:cNvPr id="11" name="Oval 10">
            <a:extLst>
              <a:ext uri="{FF2B5EF4-FFF2-40B4-BE49-F238E27FC236}">
                <a16:creationId xmlns:a16="http://schemas.microsoft.com/office/drawing/2014/main" id="{F60BC35A-84F6-4E91-B144-5E75D5F80244}"/>
              </a:ext>
            </a:extLst>
          </p:cNvPr>
          <p:cNvSpPr/>
          <p:nvPr/>
        </p:nvSpPr>
        <p:spPr>
          <a:xfrm>
            <a:off x="1611775" y="5254807"/>
            <a:ext cx="2438400" cy="578013"/>
          </a:xfrm>
          <a:prstGeom prst="ellipse">
            <a:avLst/>
          </a:prstGeom>
          <a:noFill/>
          <a:ln w="22225" cap="flat" cmpd="sng" algn="ctr">
            <a:solidFill>
              <a:srgbClr val="FE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Tree>
    <p:extLst>
      <p:ext uri="{BB962C8B-B14F-4D97-AF65-F5344CB8AC3E}">
        <p14:creationId xmlns:p14="http://schemas.microsoft.com/office/powerpoint/2010/main" val="224818437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Writing palette of a scribe, from Egypt, circa 1550–1050 BC</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err="1"/>
              <a:t>Seraiah</a:t>
            </a:r>
            <a:r>
              <a:rPr lang="en-US" dirty="0"/>
              <a:t> was the scribe</a:t>
            </a:r>
          </a:p>
        </p:txBody>
      </p:sp>
      <p:pic>
        <p:nvPicPr>
          <p:cNvPr id="1026" name="Picture 2" descr="C:\Users\Kris\Documents\Bolen\PCB size\Louvre Abu Dhabi-pcb\Writing palette of scribe, from Egypt, possibly ca 1550-1050 BC, tb05201846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85900"/>
            <a:ext cx="91440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763906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contrast="10000"/>
                    </a14:imgEffect>
                  </a14:imgLayer>
                </a14:imgProps>
              </a:ext>
              <a:ext uri="{28A0092B-C50C-407E-A947-70E740481C1C}">
                <a14:useLocalDpi xmlns:a14="http://schemas.microsoft.com/office/drawing/2010/main" val="0"/>
              </a:ext>
            </a:extLst>
          </a:blip>
          <a:srcRect/>
          <a:stretch>
            <a:fillRect/>
          </a:stretch>
        </p:blipFill>
        <p:spPr bwMode="auto">
          <a:xfrm>
            <a:off x="0" y="128215"/>
            <a:ext cx="9144000" cy="6611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 Palette inscribed for </a:t>
            </a:r>
            <a:r>
              <a:rPr lang="en-US" dirty="0" err="1"/>
              <a:t>Smendes</a:t>
            </a:r>
            <a:r>
              <a:rPr lang="en-US" dirty="0"/>
              <a:t>, High Priest of Amun, circa 1045–992 BC</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err="1"/>
              <a:t>Seraiah</a:t>
            </a:r>
            <a:r>
              <a:rPr lang="en-US" dirty="0"/>
              <a:t> was the scribe</a:t>
            </a:r>
          </a:p>
        </p:txBody>
      </p:sp>
    </p:spTree>
    <p:extLst>
      <p:ext uri="{BB962C8B-B14F-4D97-AF65-F5344CB8AC3E}">
        <p14:creationId xmlns:p14="http://schemas.microsoft.com/office/powerpoint/2010/main" val="148799590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286649"/>
            <a:ext cx="9144000" cy="629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Scribe’s knife, from Egypt, circa 1295–1070 BC</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err="1"/>
              <a:t>Seraiah</a:t>
            </a:r>
            <a:r>
              <a:rPr lang="en-US" dirty="0"/>
              <a:t> was the scribe</a:t>
            </a:r>
          </a:p>
        </p:txBody>
      </p:sp>
    </p:spTree>
    <p:extLst>
      <p:ext uri="{BB962C8B-B14F-4D97-AF65-F5344CB8AC3E}">
        <p14:creationId xmlns:p14="http://schemas.microsoft.com/office/powerpoint/2010/main" val="98228621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pcb\Egypt\Thebes, scribe with papyrus roll and palette from tomb-chapel of Nebamun, ca 1350 BC, adr1805170638.jpg"/>
          <p:cNvPicPr>
            <a:picLocks noChangeAspect="1" noChangeArrowheads="1"/>
          </p:cNvPicPr>
          <p:nvPr/>
        </p:nvPicPr>
        <p:blipFill rotWithShape="1">
          <a:blip r:embed="rId3">
            <a:extLst>
              <a:ext uri="{28A0092B-C50C-407E-A947-70E740481C1C}">
                <a14:useLocalDpi xmlns:a14="http://schemas.microsoft.com/office/drawing/2010/main" val="0"/>
              </a:ext>
            </a:extLst>
          </a:blip>
          <a:srcRect t="5441" b="19559"/>
          <a:stretch/>
        </p:blipFill>
        <p:spPr bwMode="auto">
          <a:xfrm>
            <a:off x="946150" y="-1"/>
            <a:ext cx="72517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Scribe with papyrus roll and palette, from tomb-chapel of </a:t>
            </a:r>
            <a:r>
              <a:rPr lang="en-US" dirty="0" err="1"/>
              <a:t>Nebamun</a:t>
            </a:r>
            <a:r>
              <a:rPr lang="en-US" dirty="0"/>
              <a:t> at Thebes, circa 1350 BC</a:t>
            </a:r>
          </a:p>
        </p:txBody>
      </p:sp>
      <p:sp>
        <p:nvSpPr>
          <p:cNvPr id="3" name="Text Placeholder 2"/>
          <p:cNvSpPr>
            <a:spLocks noGrp="1"/>
          </p:cNvSpPr>
          <p:nvPr>
            <p:ph type="body" sz="quarter" idx="12"/>
          </p:nvPr>
        </p:nvSpPr>
        <p:spPr/>
        <p:txBody>
          <a:bodyPr/>
          <a:lstStyle/>
          <a:p>
            <a:r>
              <a:rPr lang="en-US" dirty="0"/>
              <a:t>8:17</a:t>
            </a:r>
          </a:p>
        </p:txBody>
      </p:sp>
      <p:sp>
        <p:nvSpPr>
          <p:cNvPr id="4" name="Title 3"/>
          <p:cNvSpPr>
            <a:spLocks noGrp="1"/>
          </p:cNvSpPr>
          <p:nvPr>
            <p:ph type="title"/>
          </p:nvPr>
        </p:nvSpPr>
        <p:spPr/>
        <p:txBody>
          <a:bodyPr/>
          <a:lstStyle/>
          <a:p>
            <a:r>
              <a:rPr lang="en-US" dirty="0" err="1"/>
              <a:t>Seraiah</a:t>
            </a:r>
            <a:r>
              <a:rPr lang="en-US" dirty="0"/>
              <a:t> was the scribe</a:t>
            </a:r>
          </a:p>
        </p:txBody>
      </p:sp>
    </p:spTree>
    <p:extLst>
      <p:ext uri="{BB962C8B-B14F-4D97-AF65-F5344CB8AC3E}">
        <p14:creationId xmlns:p14="http://schemas.microsoft.com/office/powerpoint/2010/main" val="129461542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hkelon area aerial from southeast, tb12170482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Area around Ashkelon (aerial view from the southeast)</a:t>
            </a:r>
          </a:p>
        </p:txBody>
      </p:sp>
      <p:sp>
        <p:nvSpPr>
          <p:cNvPr id="3" name="Text Placeholder 2"/>
          <p:cNvSpPr>
            <a:spLocks noGrp="1"/>
          </p:cNvSpPr>
          <p:nvPr>
            <p:ph type="body" sz="quarter" idx="12"/>
          </p:nvPr>
        </p:nvSpPr>
        <p:spPr/>
        <p:txBody>
          <a:bodyPr/>
          <a:lstStyle/>
          <a:p>
            <a:r>
              <a:rPr lang="en-US" dirty="0"/>
              <a:t>8:18</a:t>
            </a:r>
          </a:p>
        </p:txBody>
      </p:sp>
      <p:sp>
        <p:nvSpPr>
          <p:cNvPr id="4" name="Title 3"/>
          <p:cNvSpPr>
            <a:spLocks noGrp="1"/>
          </p:cNvSpPr>
          <p:nvPr>
            <p:ph type="title"/>
          </p:nvPr>
        </p:nvSpPr>
        <p:spPr/>
        <p:txBody>
          <a:bodyPr/>
          <a:lstStyle/>
          <a:p>
            <a:r>
              <a:rPr lang="en-US" dirty="0"/>
              <a:t>Benaiah the son of </a:t>
            </a:r>
            <a:r>
              <a:rPr lang="en-US" dirty="0" err="1"/>
              <a:t>Jehoiada</a:t>
            </a:r>
            <a:r>
              <a:rPr lang="en-US" dirty="0"/>
              <a:t> was over the Cherethites and the Pelethites</a:t>
            </a:r>
          </a:p>
        </p:txBody>
      </p:sp>
    </p:spTree>
    <p:extLst>
      <p:ext uri="{BB962C8B-B14F-4D97-AF65-F5344CB8AC3E}">
        <p14:creationId xmlns:p14="http://schemas.microsoft.com/office/powerpoint/2010/main" val="368375071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Seal inscribed “Jehoahaz son of the king,” 600 BC</a:t>
            </a:r>
          </a:p>
        </p:txBody>
      </p:sp>
      <p:sp>
        <p:nvSpPr>
          <p:cNvPr id="3" name="Text Placeholder 2"/>
          <p:cNvSpPr>
            <a:spLocks noGrp="1"/>
          </p:cNvSpPr>
          <p:nvPr>
            <p:ph type="body" sz="quarter" idx="12"/>
          </p:nvPr>
        </p:nvSpPr>
        <p:spPr/>
        <p:txBody>
          <a:bodyPr/>
          <a:lstStyle/>
          <a:p>
            <a:r>
              <a:rPr lang="en-US" dirty="0"/>
              <a:t>8:18</a:t>
            </a:r>
          </a:p>
        </p:txBody>
      </p:sp>
      <p:sp>
        <p:nvSpPr>
          <p:cNvPr id="4" name="Title 3"/>
          <p:cNvSpPr>
            <a:spLocks noGrp="1"/>
          </p:cNvSpPr>
          <p:nvPr>
            <p:ph type="title"/>
          </p:nvPr>
        </p:nvSpPr>
        <p:spPr/>
        <p:txBody>
          <a:bodyPr/>
          <a:lstStyle/>
          <a:p>
            <a:r>
              <a:rPr lang="en-US" dirty="0"/>
              <a:t>David’s sons were ministers</a:t>
            </a:r>
          </a:p>
        </p:txBody>
      </p:sp>
      <p:pic>
        <p:nvPicPr>
          <p:cNvPr id="5" name="Picture 4" descr="Jehoahaz son of the king bulla, 600 BC, tb032014267-002.jpg"/>
          <p:cNvPicPr>
            <a:picLocks noChangeAspect="1"/>
          </p:cNvPicPr>
          <p:nvPr/>
        </p:nvPicPr>
        <p:blipFill rotWithShape="1">
          <a:blip r:embed="rId3" cstate="print">
            <a:extLst>
              <a:ext uri="{28A0092B-C50C-407E-A947-70E740481C1C}">
                <a14:useLocalDpi xmlns:a14="http://schemas.microsoft.com/office/drawing/2010/main" val="0"/>
              </a:ext>
            </a:extLst>
          </a:blip>
          <a:srcRect t="15304"/>
          <a:stretch/>
        </p:blipFill>
        <p:spPr>
          <a:xfrm>
            <a:off x="1" y="389269"/>
            <a:ext cx="9143999" cy="6079462"/>
          </a:xfrm>
          <a:prstGeom prst="rect">
            <a:avLst/>
          </a:prstGeom>
        </p:spPr>
      </p:pic>
    </p:spTree>
    <p:extLst>
      <p:ext uri="{BB962C8B-B14F-4D97-AF65-F5344CB8AC3E}">
        <p14:creationId xmlns:p14="http://schemas.microsoft.com/office/powerpoint/2010/main" val="2091099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as Abu Humeid, possible Gath-rimmon, tb061307275-001.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Effect>
                      <a14:brightnessContrast contrast="10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Ras Abu </a:t>
            </a:r>
            <a:r>
              <a:rPr lang="en-US" dirty="0" err="1"/>
              <a:t>Humeid</a:t>
            </a:r>
            <a:r>
              <a:rPr lang="en-US" dirty="0"/>
              <a:t>, a possible location of Gath-rimmon</a:t>
            </a:r>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David took </a:t>
            </a:r>
            <a:r>
              <a:rPr lang="en-US" dirty="0" err="1"/>
              <a:t>Metheg-ammah</a:t>
            </a:r>
            <a:r>
              <a:rPr lang="en-US" dirty="0"/>
              <a:t> out of the hand of the Philistines</a:t>
            </a:r>
          </a:p>
        </p:txBody>
      </p:sp>
    </p:spTree>
    <p:extLst>
      <p:ext uri="{BB962C8B-B14F-4D97-AF65-F5344CB8AC3E}">
        <p14:creationId xmlns:p14="http://schemas.microsoft.com/office/powerpoint/2010/main" val="27451440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Chart of known Moabite kings</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pic>
        <p:nvPicPr>
          <p:cNvPr id="7" name="Picture 6" descr="Screen Shot 2016-01-0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07592"/>
            <a:ext cx="9144000" cy="4242816"/>
          </a:xfrm>
          <a:prstGeom prst="rect">
            <a:avLst/>
          </a:prstGeom>
        </p:spPr>
      </p:pic>
    </p:spTree>
    <p:extLst>
      <p:ext uri="{BB962C8B-B14F-4D97-AF65-F5344CB8AC3E}">
        <p14:creationId xmlns:p14="http://schemas.microsoft.com/office/powerpoint/2010/main" val="1343009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ap, text&#10;&#10;Description automatically generated">
            <a:extLst>
              <a:ext uri="{FF2B5EF4-FFF2-40B4-BE49-F238E27FC236}">
                <a16:creationId xmlns:a16="http://schemas.microsoft.com/office/drawing/2014/main" id="{97AE2F31-AB16-4564-AEA9-9F59816D86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0064" y="363936"/>
            <a:ext cx="6049036" cy="6155736"/>
          </a:xfrm>
          <a:prstGeom prst="rect">
            <a:avLst/>
          </a:prstGeom>
        </p:spPr>
      </p:pic>
      <p:sp>
        <p:nvSpPr>
          <p:cNvPr id="2" name="Text Placeholder 1"/>
          <p:cNvSpPr>
            <a:spLocks noGrp="1"/>
          </p:cNvSpPr>
          <p:nvPr>
            <p:ph type="body" sz="quarter" idx="10"/>
          </p:nvPr>
        </p:nvSpPr>
        <p:spPr/>
        <p:txBody>
          <a:bodyPr/>
          <a:lstStyle/>
          <a:p>
            <a:r>
              <a:rPr lang="en-US" dirty="0"/>
              <a:t>Map of the territory of Moab</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1331023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rnon River view to southeast2"/>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Arnon Valley (from the northwest)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3394299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hiban tell from west"/>
          <p:cNvPicPr preferRelativeResize="0">
            <a:picLocks noChangeAspect="1" noChangeArrowheads="1"/>
          </p:cNvPicPr>
          <p:nvPr>
            <p:custDataLst>
              <p:tags r:id="rId1"/>
            </p:custDataLst>
          </p:nvPr>
        </p:nvPicPr>
        <p:blipFill>
          <a:blip r:embed="rId4" cstate="print">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Tell Dhiban, a possible location of Dibon (from the west)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16951343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Tell Dhiban, possible Dibon, Iron Age foundation of Moabite temple, tb031801020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foundation of a Moabite temple at Tell </a:t>
            </a:r>
            <a:r>
              <a:rPr lang="en-US" dirty="0" err="1"/>
              <a:t>Dhiban</a:t>
            </a:r>
            <a:endParaRPr lang="en-US" dirty="0"/>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794640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D4A8E41-919C-43B2-84A2-6F14B9200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700" y="237694"/>
            <a:ext cx="4634214" cy="6620306"/>
          </a:xfrm>
          <a:prstGeom prst="rect">
            <a:avLst/>
          </a:prstGeom>
        </p:spPr>
      </p:pic>
      <p:sp>
        <p:nvSpPr>
          <p:cNvPr id="2" name="Text Placeholder 1"/>
          <p:cNvSpPr>
            <a:spLocks noGrp="1"/>
          </p:cNvSpPr>
          <p:nvPr>
            <p:ph type="body" sz="quarter" idx="10"/>
          </p:nvPr>
        </p:nvSpPr>
        <p:spPr/>
        <p:txBody>
          <a:bodyPr/>
          <a:lstStyle/>
          <a:p>
            <a:r>
              <a:rPr lang="en-US" dirty="0"/>
              <a:t>Map showing the land of Israel and neighboring states</a:t>
            </a:r>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After this, David defeated the Philistines and subdued them</a:t>
            </a:r>
          </a:p>
        </p:txBody>
      </p:sp>
      <p:sp>
        <p:nvSpPr>
          <p:cNvPr id="10" name="Oval 9">
            <a:extLst>
              <a:ext uri="{FF2B5EF4-FFF2-40B4-BE49-F238E27FC236}">
                <a16:creationId xmlns:a16="http://schemas.microsoft.com/office/drawing/2014/main" id="{1948E1CF-AD1A-44FD-8B7C-B0F6E1DA6261}"/>
              </a:ext>
            </a:extLst>
          </p:cNvPr>
          <p:cNvSpPr/>
          <p:nvPr/>
        </p:nvSpPr>
        <p:spPr>
          <a:xfrm>
            <a:off x="3889092" y="4490879"/>
            <a:ext cx="762965" cy="338328"/>
          </a:xfrm>
          <a:prstGeom prst="ellipse">
            <a:avLst/>
          </a:prstGeom>
          <a:noFill/>
          <a:ln w="22225" cap="flat" cmpd="sng" algn="ctr">
            <a:solidFill>
              <a:srgbClr val="FE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
        <p:nvSpPr>
          <p:cNvPr id="5" name="Text Box 11">
            <a:extLst>
              <a:ext uri="{FF2B5EF4-FFF2-40B4-BE49-F238E27FC236}">
                <a16:creationId xmlns:a16="http://schemas.microsoft.com/office/drawing/2014/main" id="{0B3667CB-70B5-4ADF-9548-F457B279B8BF}"/>
              </a:ext>
            </a:extLst>
          </p:cNvPr>
          <p:cNvSpPr txBox="1">
            <a:spLocks noChangeArrowheads="1"/>
          </p:cNvSpPr>
          <p:nvPr/>
        </p:nvSpPr>
        <p:spPr bwMode="auto">
          <a:xfrm>
            <a:off x="5584384" y="1508095"/>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Zobah</a:t>
            </a:r>
          </a:p>
        </p:txBody>
      </p:sp>
      <p:sp>
        <p:nvSpPr>
          <p:cNvPr id="11" name="Text Box 11">
            <a:extLst>
              <a:ext uri="{FF2B5EF4-FFF2-40B4-BE49-F238E27FC236}">
                <a16:creationId xmlns:a16="http://schemas.microsoft.com/office/drawing/2014/main" id="{6A7A0FC3-C1BB-41F6-876E-DE0F43DD839A}"/>
              </a:ext>
            </a:extLst>
          </p:cNvPr>
          <p:cNvSpPr txBox="1">
            <a:spLocks noChangeArrowheads="1"/>
          </p:cNvSpPr>
          <p:nvPr/>
        </p:nvSpPr>
        <p:spPr bwMode="auto">
          <a:xfrm>
            <a:off x="5695709" y="462808"/>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Hamath</a:t>
            </a:r>
          </a:p>
        </p:txBody>
      </p:sp>
      <p:sp>
        <p:nvSpPr>
          <p:cNvPr id="13" name="Text Box 11">
            <a:extLst>
              <a:ext uri="{FF2B5EF4-FFF2-40B4-BE49-F238E27FC236}">
                <a16:creationId xmlns:a16="http://schemas.microsoft.com/office/drawing/2014/main" id="{6E61B5DC-2D21-4DF9-9BB4-1E1EFEEDE258}"/>
              </a:ext>
            </a:extLst>
          </p:cNvPr>
          <p:cNvSpPr txBox="1">
            <a:spLocks noChangeArrowheads="1"/>
          </p:cNvSpPr>
          <p:nvPr/>
        </p:nvSpPr>
        <p:spPr bwMode="auto">
          <a:xfrm>
            <a:off x="4639678" y="5961097"/>
            <a:ext cx="89856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Edom</a:t>
            </a:r>
          </a:p>
        </p:txBody>
      </p:sp>
      <p:sp>
        <p:nvSpPr>
          <p:cNvPr id="14" name="Text Box 11">
            <a:extLst>
              <a:ext uri="{FF2B5EF4-FFF2-40B4-BE49-F238E27FC236}">
                <a16:creationId xmlns:a16="http://schemas.microsoft.com/office/drawing/2014/main" id="{17BD78B1-7C61-4D93-9BAF-8CDB62CDD655}"/>
              </a:ext>
            </a:extLst>
          </p:cNvPr>
          <p:cNvSpPr txBox="1">
            <a:spLocks noChangeArrowheads="1"/>
          </p:cNvSpPr>
          <p:nvPr/>
        </p:nvSpPr>
        <p:spPr bwMode="auto">
          <a:xfrm>
            <a:off x="4740760" y="5083830"/>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Moab</a:t>
            </a:r>
          </a:p>
        </p:txBody>
      </p:sp>
      <p:sp>
        <p:nvSpPr>
          <p:cNvPr id="15" name="Text Box 11">
            <a:extLst>
              <a:ext uri="{FF2B5EF4-FFF2-40B4-BE49-F238E27FC236}">
                <a16:creationId xmlns:a16="http://schemas.microsoft.com/office/drawing/2014/main" id="{B403DE02-1F74-4C8D-AFC5-2C8FF259D777}"/>
              </a:ext>
            </a:extLst>
          </p:cNvPr>
          <p:cNvSpPr txBox="1">
            <a:spLocks noChangeArrowheads="1"/>
          </p:cNvSpPr>
          <p:nvPr/>
        </p:nvSpPr>
        <p:spPr bwMode="auto">
          <a:xfrm>
            <a:off x="5154151" y="3932395"/>
            <a:ext cx="10831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Ammon</a:t>
            </a:r>
          </a:p>
        </p:txBody>
      </p:sp>
      <p:sp>
        <p:nvSpPr>
          <p:cNvPr id="16" name="Text Box 11">
            <a:extLst>
              <a:ext uri="{FF2B5EF4-FFF2-40B4-BE49-F238E27FC236}">
                <a16:creationId xmlns:a16="http://schemas.microsoft.com/office/drawing/2014/main" id="{67500CF8-E243-4A19-B64D-50CDC0B62CCF}"/>
              </a:ext>
            </a:extLst>
          </p:cNvPr>
          <p:cNvSpPr txBox="1">
            <a:spLocks noChangeArrowheads="1"/>
          </p:cNvSpPr>
          <p:nvPr/>
        </p:nvSpPr>
        <p:spPr bwMode="auto">
          <a:xfrm>
            <a:off x="2278292" y="4689644"/>
            <a:ext cx="1257524"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Philistines</a:t>
            </a:r>
          </a:p>
        </p:txBody>
      </p:sp>
      <p:sp>
        <p:nvSpPr>
          <p:cNvPr id="17" name="Text Box 11">
            <a:extLst>
              <a:ext uri="{FF2B5EF4-FFF2-40B4-BE49-F238E27FC236}">
                <a16:creationId xmlns:a16="http://schemas.microsoft.com/office/drawing/2014/main" id="{5EEB97C0-212E-4E6B-82DC-D05083C12C47}"/>
              </a:ext>
            </a:extLst>
          </p:cNvPr>
          <p:cNvSpPr txBox="1">
            <a:spLocks noChangeArrowheads="1"/>
          </p:cNvSpPr>
          <p:nvPr/>
        </p:nvSpPr>
        <p:spPr bwMode="auto">
          <a:xfrm>
            <a:off x="2876550" y="5696946"/>
            <a:ext cx="1394024"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Amalekites</a:t>
            </a:r>
          </a:p>
        </p:txBody>
      </p:sp>
      <p:sp>
        <p:nvSpPr>
          <p:cNvPr id="18" name="Text Box 11">
            <a:extLst>
              <a:ext uri="{FF2B5EF4-FFF2-40B4-BE49-F238E27FC236}">
                <a16:creationId xmlns:a16="http://schemas.microsoft.com/office/drawing/2014/main" id="{B757B448-F7CF-47CF-A619-D294B5C95E8A}"/>
              </a:ext>
            </a:extLst>
          </p:cNvPr>
          <p:cNvSpPr txBox="1">
            <a:spLocks noChangeArrowheads="1"/>
          </p:cNvSpPr>
          <p:nvPr/>
        </p:nvSpPr>
        <p:spPr bwMode="auto">
          <a:xfrm>
            <a:off x="5154151" y="2130766"/>
            <a:ext cx="135504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Damascus</a:t>
            </a:r>
          </a:p>
        </p:txBody>
      </p:sp>
    </p:spTree>
    <p:extLst>
      <p:ext uri="{BB962C8B-B14F-4D97-AF65-F5344CB8AC3E}">
        <p14:creationId xmlns:p14="http://schemas.microsoft.com/office/powerpoint/2010/main" val="2423556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Tell </a:t>
            </a:r>
            <a:r>
              <a:rPr lang="en-US" dirty="0" err="1"/>
              <a:t>Dhiban</a:t>
            </a:r>
            <a:r>
              <a:rPr lang="en-US" dirty="0"/>
              <a:t>, a possible location of </a:t>
            </a:r>
            <a:r>
              <a:rPr lang="en-US" dirty="0" err="1"/>
              <a:t>Dibon</a:t>
            </a:r>
            <a:r>
              <a:rPr lang="en-US" dirty="0"/>
              <a:t> (from the southeast)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pic>
        <p:nvPicPr>
          <p:cNvPr id="6" name="Picture 5" descr="Tell Dhiban, possible Dibon, from southeast, tb061204145-001.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527569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oom with a wooden floor&#10;&#10;Description automatically generated">
            <a:extLst>
              <a:ext uri="{FF2B5EF4-FFF2-40B4-BE49-F238E27FC236}">
                <a16:creationId xmlns:a16="http://schemas.microsoft.com/office/drawing/2014/main" id="{B1BD9E2F-B0C9-4167-8AEB-2BB6E052E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Mesha Stele, also called the Moabite Stone, circa 820 BC</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27767336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rick wall&#10;&#10;Description automatically generated">
            <a:extLst>
              <a:ext uri="{FF2B5EF4-FFF2-40B4-BE49-F238E27FC236}">
                <a16:creationId xmlns:a16="http://schemas.microsoft.com/office/drawing/2014/main" id="{D79BFB42-216F-40E6-93E0-A8600413D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296" y="366878"/>
            <a:ext cx="4935421" cy="6295179"/>
          </a:xfrm>
          <a:prstGeom prst="rect">
            <a:avLst/>
          </a:prstGeom>
        </p:spPr>
      </p:pic>
      <p:sp>
        <p:nvSpPr>
          <p:cNvPr id="2" name="Text Placeholder 1"/>
          <p:cNvSpPr>
            <a:spLocks noGrp="1"/>
          </p:cNvSpPr>
          <p:nvPr>
            <p:ph type="body" sz="quarter" idx="10"/>
          </p:nvPr>
        </p:nvSpPr>
        <p:spPr/>
        <p:txBody>
          <a:bodyPr/>
          <a:lstStyle/>
          <a:p>
            <a:r>
              <a:rPr lang="en-US" dirty="0"/>
              <a:t>Mesha Stele, also called the Moabite Stone, circa 820 BC</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3103059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Kir</a:t>
            </a:r>
            <a:r>
              <a:rPr lang="en-US" dirty="0"/>
              <a:t> Moab and Kerak Castle (from the east)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pic>
        <p:nvPicPr>
          <p:cNvPr id="5" name="Picture 4" descr="Kerak castle from east, tb0614041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801686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View from of Moabite landscape from Kerak Castle (from the east)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pic>
        <p:nvPicPr>
          <p:cNvPr id="5" name="Picture 4" descr="Kerak castle with view of wadis to west, tb06140415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23839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Kerak Castle from southwest2"/>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err="1"/>
              <a:t>Kerak</a:t>
            </a:r>
            <a:r>
              <a:rPr lang="en-US" dirty="0"/>
              <a:t> Castle (from the southwest)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2697615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on Arnon and Arnon Valley from east, tb06120419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Aroer on the </a:t>
            </a:r>
            <a:r>
              <a:rPr lang="en-US" dirty="0" err="1"/>
              <a:t>Arnon</a:t>
            </a:r>
            <a:r>
              <a:rPr lang="en-US" dirty="0"/>
              <a:t> and the </a:t>
            </a:r>
            <a:r>
              <a:rPr lang="en-US" dirty="0" err="1"/>
              <a:t>Arnon</a:t>
            </a:r>
            <a:r>
              <a:rPr lang="en-US" dirty="0"/>
              <a:t> Valley (from the east)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4217778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and Arnon Valley from northeast, tb0612041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err="1"/>
              <a:t>Aroer</a:t>
            </a:r>
            <a:r>
              <a:rPr lang="en-US" dirty="0"/>
              <a:t> on the </a:t>
            </a:r>
            <a:r>
              <a:rPr lang="en-US" dirty="0" err="1"/>
              <a:t>Arnon</a:t>
            </a:r>
            <a:r>
              <a:rPr lang="en-US" dirty="0"/>
              <a:t> and the </a:t>
            </a:r>
            <a:r>
              <a:rPr lang="en-US" dirty="0" err="1"/>
              <a:t>Arnon</a:t>
            </a:r>
            <a:r>
              <a:rPr lang="en-US" dirty="0"/>
              <a:t> Valley (from the northeast)</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28784049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oer excavations of Iron Age fort, tb06120418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Iron Age fort at </a:t>
            </a:r>
            <a:r>
              <a:rPr lang="en-US" dirty="0" err="1"/>
              <a:t>Aroer</a:t>
            </a:r>
            <a:endParaRPr lang="en-US" dirty="0"/>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a:t>
            </a:r>
          </a:p>
        </p:txBody>
      </p:sp>
    </p:spTree>
    <p:extLst>
      <p:ext uri="{BB962C8B-B14F-4D97-AF65-F5344CB8AC3E}">
        <p14:creationId xmlns:p14="http://schemas.microsoft.com/office/powerpoint/2010/main" val="10261210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urkish soldiers on parade grounds, mat08131.jpg"/>
          <p:cNvPicPr>
            <a:picLocks noChangeAspect="1"/>
          </p:cNvPicPr>
          <p:nvPr/>
        </p:nvPicPr>
        <p:blipFill rotWithShape="1">
          <a:blip r:embed="rId3">
            <a:extLst>
              <a:ext uri="{28A0092B-C50C-407E-A947-70E740481C1C}">
                <a14:useLocalDpi xmlns:a14="http://schemas.microsoft.com/office/drawing/2010/main" val="0"/>
              </a:ext>
            </a:extLst>
          </a:blip>
          <a:srcRect t="7131"/>
          <a:stretch/>
        </p:blipFill>
        <p:spPr>
          <a:xfrm>
            <a:off x="0" y="228600"/>
            <a:ext cx="9144000" cy="6606755"/>
          </a:xfrm>
          <a:prstGeom prst="rect">
            <a:avLst/>
          </a:prstGeom>
        </p:spPr>
      </p:pic>
      <p:sp>
        <p:nvSpPr>
          <p:cNvPr id="2" name="Text Placeholder 1"/>
          <p:cNvSpPr>
            <a:spLocks noGrp="1"/>
          </p:cNvSpPr>
          <p:nvPr>
            <p:ph type="body" sz="quarter" idx="10"/>
          </p:nvPr>
        </p:nvSpPr>
        <p:spPr/>
        <p:txBody>
          <a:bodyPr/>
          <a:lstStyle/>
          <a:p>
            <a:r>
              <a:rPr lang="en-US" dirty="0"/>
              <a:t>Turkish soldiers on parade grounds outside Jerusalem</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 and measured them with the line, making them to lie down on the ground</a:t>
            </a:r>
          </a:p>
        </p:txBody>
      </p:sp>
    </p:spTree>
    <p:extLst>
      <p:ext uri="{BB962C8B-B14F-4D97-AF65-F5344CB8AC3E}">
        <p14:creationId xmlns:p14="http://schemas.microsoft.com/office/powerpoint/2010/main" val="316328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tone building&#10;&#10;Description automatically generated">
            <a:extLst>
              <a:ext uri="{FF2B5EF4-FFF2-40B4-BE49-F238E27FC236}">
                <a16:creationId xmlns:a16="http://schemas.microsoft.com/office/drawing/2014/main" id="{A9E9F162-EC1C-4CDA-BBB0-15DD5011D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an Egyptian victory celebration, from Medinet Habu, 12th century BC</a:t>
            </a:r>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3105419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ater, sitting, group, beach&#10;&#10;Description automatically generated">
            <a:extLst>
              <a:ext uri="{FF2B5EF4-FFF2-40B4-BE49-F238E27FC236}">
                <a16:creationId xmlns:a16="http://schemas.microsoft.com/office/drawing/2014/main" id="{566C2CFC-65E2-4574-AB18-B575BCD45D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008"/>
            <a:ext cx="9144000" cy="6729984"/>
          </a:xfrm>
          <a:prstGeom prst="rect">
            <a:avLst/>
          </a:prstGeom>
        </p:spPr>
      </p:pic>
      <p:sp>
        <p:nvSpPr>
          <p:cNvPr id="2" name="Text Placeholder 1"/>
          <p:cNvSpPr>
            <a:spLocks noGrp="1"/>
          </p:cNvSpPr>
          <p:nvPr>
            <p:ph type="body" sz="quarter" idx="10"/>
          </p:nvPr>
        </p:nvSpPr>
        <p:spPr/>
        <p:txBody>
          <a:bodyPr/>
          <a:lstStyle/>
          <a:p>
            <a:r>
              <a:rPr lang="en-US" i="1" dirty="0"/>
              <a:t>The Moabites Taken Prisoners</a:t>
            </a:r>
            <a:r>
              <a:rPr lang="en-US" dirty="0"/>
              <a:t>, by James Tissot, circa 1899</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defeated Moab and measured them with the line, making them to lie down on the ground</a:t>
            </a:r>
          </a:p>
        </p:txBody>
      </p:sp>
    </p:spTree>
    <p:extLst>
      <p:ext uri="{BB962C8B-B14F-4D97-AF65-F5344CB8AC3E}">
        <p14:creationId xmlns:p14="http://schemas.microsoft.com/office/powerpoint/2010/main" val="992257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soldier killing enemy prisoners, from the central palace at Nimrud, 730–727 BC</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measured two lines to put to death, and one full line to keep alive</a:t>
            </a:r>
          </a:p>
        </p:txBody>
      </p:sp>
      <p:pic>
        <p:nvPicPr>
          <p:cNvPr id="3074" name="Picture 2" descr="C:\Users\Kris\Documents\Bolen\PCB size\Getty Villa\Assyrian reliefs\Relief of attack on enemy town, Assyrian, from central palace at Nimrud, 730-727 BC, tb10091940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0"/>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9532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ritish Museum-pcb\Assyria\Balawat, Assyrian soldiers slay Urartians on bronze gate bands of Shalmaneser III, kill, murder, enemy adr1805194209.jpg"/>
          <p:cNvPicPr>
            <a:picLocks noChangeAspect="1" noChangeArrowheads="1"/>
          </p:cNvPicPr>
          <p:nvPr/>
        </p:nvPicPr>
        <p:blipFill rotWithShape="1">
          <a:blip r:embed="rId3">
            <a:extLst>
              <a:ext uri="{28A0092B-C50C-407E-A947-70E740481C1C}">
                <a14:useLocalDpi xmlns:a14="http://schemas.microsoft.com/office/drawing/2010/main" val="0"/>
              </a:ext>
            </a:extLst>
          </a:blip>
          <a:srcRect b="1506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killing Urartian prisoners, from Balawat, 9th century BC</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He measured two lines to put to death, and one full line to keep alive</a:t>
            </a:r>
          </a:p>
        </p:txBody>
      </p:sp>
    </p:spTree>
    <p:extLst>
      <p:ext uri="{BB962C8B-B14F-4D97-AF65-F5344CB8AC3E}">
        <p14:creationId xmlns:p14="http://schemas.microsoft.com/office/powerpoint/2010/main" val="1732501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eep with their shepherd, mat01285.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35261" b="7173"/>
          <a:stretch/>
        </p:blipFill>
        <p:spPr>
          <a:xfrm>
            <a:off x="0" y="140676"/>
            <a:ext cx="9144000" cy="6705655"/>
          </a:xfrm>
          <a:prstGeom prst="rect">
            <a:avLst/>
          </a:prstGeom>
        </p:spPr>
      </p:pic>
      <p:sp>
        <p:nvSpPr>
          <p:cNvPr id="2" name="Text Placeholder 1"/>
          <p:cNvSpPr>
            <a:spLocks noGrp="1"/>
          </p:cNvSpPr>
          <p:nvPr>
            <p:ph type="body" sz="quarter" idx="10"/>
          </p:nvPr>
        </p:nvSpPr>
        <p:spPr/>
        <p:txBody>
          <a:bodyPr/>
          <a:lstStyle/>
          <a:p>
            <a:r>
              <a:rPr lang="en-US" dirty="0"/>
              <a:t>Shepherd with sheep</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And the Moabites became servants to David and brought tribute</a:t>
            </a:r>
          </a:p>
        </p:txBody>
      </p:sp>
    </p:spTree>
    <p:extLst>
      <p:ext uri="{BB962C8B-B14F-4D97-AF65-F5344CB8AC3E}">
        <p14:creationId xmlns:p14="http://schemas.microsoft.com/office/powerpoint/2010/main" val="2762612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UK Museums\British Museum\Assyria\Nimrud, captured flocks from Arabs, Tiglath-pileser III, 728 BC, tb112004842.jpg"/>
          <p:cNvPicPr>
            <a:picLocks noChangeAspect="1" noChangeArrowheads="1"/>
          </p:cNvPicPr>
          <p:nvPr/>
        </p:nvPicPr>
        <p:blipFill rotWithShape="1">
          <a:blip r:embed="rId3">
            <a:extLst>
              <a:ext uri="{28A0092B-C50C-407E-A947-70E740481C1C}">
                <a14:useLocalDpi xmlns:a14="http://schemas.microsoft.com/office/drawing/2010/main" val="0"/>
              </a:ext>
            </a:extLst>
          </a:blip>
          <a:srcRect l="13333" t="9775" r="666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captured flocks, from Nimrud, reign of Tiglath-pileser III, 8th century BC</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And the Moabites became servants to David and brought tribute</a:t>
            </a:r>
          </a:p>
        </p:txBody>
      </p:sp>
    </p:spTree>
    <p:extLst>
      <p:ext uri="{BB962C8B-B14F-4D97-AF65-F5344CB8AC3E}">
        <p14:creationId xmlns:p14="http://schemas.microsoft.com/office/powerpoint/2010/main" val="3901296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Relief of animals captured as spoils, from the Central Palace at Nimrud, 8th century BC</a:t>
            </a:r>
          </a:p>
        </p:txBody>
      </p:sp>
      <p:sp>
        <p:nvSpPr>
          <p:cNvPr id="4" name="Text Placeholder 3"/>
          <p:cNvSpPr>
            <a:spLocks noGrp="1"/>
          </p:cNvSpPr>
          <p:nvPr>
            <p:ph type="body" sz="quarter" idx="12"/>
          </p:nvPr>
        </p:nvSpPr>
        <p:spPr/>
        <p:txBody>
          <a:bodyPr/>
          <a:lstStyle/>
          <a:p>
            <a:r>
              <a:rPr lang="en-US" dirty="0"/>
              <a:t>8:2</a:t>
            </a:r>
          </a:p>
        </p:txBody>
      </p:sp>
      <p:sp>
        <p:nvSpPr>
          <p:cNvPr id="2" name="Title 1"/>
          <p:cNvSpPr>
            <a:spLocks noGrp="1"/>
          </p:cNvSpPr>
          <p:nvPr>
            <p:ph type="title"/>
          </p:nvPr>
        </p:nvSpPr>
        <p:spPr/>
        <p:txBody>
          <a:bodyPr/>
          <a:lstStyle/>
          <a:p>
            <a:r>
              <a:rPr lang="en-US" dirty="0"/>
              <a:t>And the Moabites became servants to David and brought tribute</a:t>
            </a:r>
          </a:p>
        </p:txBody>
      </p:sp>
      <p:pic>
        <p:nvPicPr>
          <p:cNvPr id="4098" name="Picture 2" descr="C:\Users\Kris\Documents\Bolen\PCB size\British Museum 2019-pcb\Assyria\Relief of animals captured as spoils, from Central Palace at Nimrud, ca 728 BC, tb0929196985.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0351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old stone building&#10;&#10;Description automatically generated">
            <a:extLst>
              <a:ext uri="{FF2B5EF4-FFF2-40B4-BE49-F238E27FC236}">
                <a16:creationId xmlns:a16="http://schemas.microsoft.com/office/drawing/2014/main" id="{84B224A4-CF75-4CDA-9424-EC3D44697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864" y="0"/>
            <a:ext cx="6748272" cy="6858000"/>
          </a:xfrm>
          <a:prstGeom prst="rect">
            <a:avLst/>
          </a:prstGeom>
        </p:spPr>
      </p:pic>
      <p:sp>
        <p:nvSpPr>
          <p:cNvPr id="2" name="Text Placeholder 1"/>
          <p:cNvSpPr>
            <a:spLocks noGrp="1"/>
          </p:cNvSpPr>
          <p:nvPr>
            <p:ph type="body" sz="quarter" idx="10"/>
          </p:nvPr>
        </p:nvSpPr>
        <p:spPr/>
        <p:txBody>
          <a:bodyPr/>
          <a:lstStyle/>
          <a:p>
            <a:r>
              <a:rPr lang="en-US" dirty="0"/>
              <a:t>Tribute bearers from </a:t>
            </a:r>
            <a:r>
              <a:rPr lang="en-US" dirty="0" err="1"/>
              <a:t>Gilzanu</a:t>
            </a:r>
            <a:r>
              <a:rPr lang="en-US" dirty="0"/>
              <a:t>, Israel, and </a:t>
            </a:r>
            <a:r>
              <a:rPr lang="en-US" dirty="0" err="1"/>
              <a:t>Musri</a:t>
            </a:r>
            <a:r>
              <a:rPr lang="en-US" dirty="0"/>
              <a:t>, from Side D of the Black Obelisk, 9th century BC</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And the Moabites became servants to David and brought tribute</a:t>
            </a:r>
          </a:p>
        </p:txBody>
      </p:sp>
    </p:spTree>
    <p:extLst>
      <p:ext uri="{BB962C8B-B14F-4D97-AF65-F5344CB8AC3E}">
        <p14:creationId xmlns:p14="http://schemas.microsoft.com/office/powerpoint/2010/main" val="4220389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36 Bivin\Negev\Beersheba Bedouin market, db6804042904.jpg"/>
          <p:cNvPicPr>
            <a:picLocks noChangeAspect="1" noChangeArrowheads="1"/>
          </p:cNvPicPr>
          <p:nvPr/>
        </p:nvPicPr>
        <p:blipFill rotWithShape="1">
          <a:blip r:embed="rId3">
            <a:extLst>
              <a:ext uri="{28A0092B-C50C-407E-A947-70E740481C1C}">
                <a14:useLocalDpi xmlns:a14="http://schemas.microsoft.com/office/drawing/2010/main" val="0"/>
              </a:ext>
            </a:extLst>
          </a:blip>
          <a:srcRect t="26957"/>
          <a:stretch/>
        </p:blipFill>
        <p:spPr bwMode="auto">
          <a:xfrm>
            <a:off x="0" y="152400"/>
            <a:ext cx="9144000" cy="6672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Collection of goods at a Bedouin market in Beersheba</a:t>
            </a:r>
          </a:p>
        </p:txBody>
      </p:sp>
      <p:sp>
        <p:nvSpPr>
          <p:cNvPr id="3" name="Text Placeholder 2"/>
          <p:cNvSpPr>
            <a:spLocks noGrp="1"/>
          </p:cNvSpPr>
          <p:nvPr>
            <p:ph type="body" sz="quarter" idx="12"/>
          </p:nvPr>
        </p:nvSpPr>
        <p:spPr/>
        <p:txBody>
          <a:bodyPr/>
          <a:lstStyle/>
          <a:p>
            <a:r>
              <a:rPr lang="en-US" dirty="0"/>
              <a:t>8:2</a:t>
            </a:r>
          </a:p>
        </p:txBody>
      </p:sp>
      <p:sp>
        <p:nvSpPr>
          <p:cNvPr id="4" name="Title 3"/>
          <p:cNvSpPr>
            <a:spLocks noGrp="1"/>
          </p:cNvSpPr>
          <p:nvPr>
            <p:ph type="title"/>
          </p:nvPr>
        </p:nvSpPr>
        <p:spPr/>
        <p:txBody>
          <a:bodyPr/>
          <a:lstStyle/>
          <a:p>
            <a:r>
              <a:rPr lang="en-US" dirty="0"/>
              <a:t>And the Moabites became servants to David and brought tribute</a:t>
            </a:r>
          </a:p>
        </p:txBody>
      </p:sp>
    </p:spTree>
    <p:extLst>
      <p:ext uri="{BB962C8B-B14F-4D97-AF65-F5344CB8AC3E}">
        <p14:creationId xmlns:p14="http://schemas.microsoft.com/office/powerpoint/2010/main" val="796067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food, plate&#10;&#10;Description automatically generated">
            <a:extLst>
              <a:ext uri="{FF2B5EF4-FFF2-40B4-BE49-F238E27FC236}">
                <a16:creationId xmlns:a16="http://schemas.microsoft.com/office/drawing/2014/main" id="{5656BF50-EA65-4242-B293-8E16E20E0D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3" name="Text Placeholder 2"/>
          <p:cNvSpPr>
            <a:spLocks noGrp="1"/>
          </p:cNvSpPr>
          <p:nvPr>
            <p:ph type="body" sz="quarter" idx="10"/>
          </p:nvPr>
        </p:nvSpPr>
        <p:spPr/>
        <p:txBody>
          <a:bodyPr/>
          <a:lstStyle/>
          <a:p>
            <a:r>
              <a:rPr lang="en-US" dirty="0"/>
              <a:t>Beersheba Bedouin market</a:t>
            </a:r>
          </a:p>
        </p:txBody>
      </p:sp>
      <p:sp>
        <p:nvSpPr>
          <p:cNvPr id="4" name="Text Placeholder 3"/>
          <p:cNvSpPr>
            <a:spLocks noGrp="1"/>
          </p:cNvSpPr>
          <p:nvPr>
            <p:ph type="body" sz="quarter" idx="12"/>
          </p:nvPr>
        </p:nvSpPr>
        <p:spPr/>
        <p:txBody>
          <a:bodyPr/>
          <a:lstStyle/>
          <a:p>
            <a:r>
              <a:rPr lang="en-US" dirty="0"/>
              <a:t>8:2</a:t>
            </a:r>
          </a:p>
        </p:txBody>
      </p:sp>
      <p:sp>
        <p:nvSpPr>
          <p:cNvPr id="2" name="Title 1"/>
          <p:cNvSpPr>
            <a:spLocks noGrp="1"/>
          </p:cNvSpPr>
          <p:nvPr>
            <p:ph type="title"/>
          </p:nvPr>
        </p:nvSpPr>
        <p:spPr/>
        <p:txBody>
          <a:bodyPr/>
          <a:lstStyle/>
          <a:p>
            <a:r>
              <a:rPr lang="en-US" dirty="0"/>
              <a:t>And the Moabites became servants to David and brought tribute</a:t>
            </a:r>
          </a:p>
        </p:txBody>
      </p:sp>
    </p:spTree>
    <p:extLst>
      <p:ext uri="{BB962C8B-B14F-4D97-AF65-F5344CB8AC3E}">
        <p14:creationId xmlns:p14="http://schemas.microsoft.com/office/powerpoint/2010/main" val="41413607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D4A8E41-919C-43B2-84A2-6F14B9200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700" y="237694"/>
            <a:ext cx="4634214" cy="6620306"/>
          </a:xfrm>
          <a:prstGeom prst="rect">
            <a:avLst/>
          </a:prstGeom>
        </p:spPr>
      </p:pic>
      <p:sp>
        <p:nvSpPr>
          <p:cNvPr id="2" name="Text Placeholder 1"/>
          <p:cNvSpPr>
            <a:spLocks noGrp="1"/>
          </p:cNvSpPr>
          <p:nvPr>
            <p:ph type="body" sz="quarter" idx="10"/>
          </p:nvPr>
        </p:nvSpPr>
        <p:spPr/>
        <p:txBody>
          <a:bodyPr/>
          <a:lstStyle/>
          <a:p>
            <a:r>
              <a:rPr lang="en-US" dirty="0"/>
              <a:t>Map showing the land of Israel and Aramean states</a:t>
            </a:r>
          </a:p>
        </p:txBody>
      </p:sp>
      <p:sp>
        <p:nvSpPr>
          <p:cNvPr id="3" name="Text Placeholder 2"/>
          <p:cNvSpPr>
            <a:spLocks noGrp="1"/>
          </p:cNvSpPr>
          <p:nvPr>
            <p:ph type="body" sz="quarter" idx="12"/>
          </p:nvPr>
        </p:nvSpPr>
        <p:spPr/>
        <p:txBody>
          <a:bodyPr/>
          <a:lstStyle/>
          <a:p>
            <a:r>
              <a:rPr lang="en-US" dirty="0"/>
              <a:t>8:3</a:t>
            </a:r>
          </a:p>
        </p:txBody>
      </p:sp>
      <p:sp>
        <p:nvSpPr>
          <p:cNvPr id="4" name="Title 3"/>
          <p:cNvSpPr>
            <a:spLocks noGrp="1"/>
          </p:cNvSpPr>
          <p:nvPr>
            <p:ph type="title"/>
          </p:nvPr>
        </p:nvSpPr>
        <p:spPr/>
        <p:txBody>
          <a:bodyPr/>
          <a:lstStyle/>
          <a:p>
            <a:r>
              <a:rPr lang="en-US" dirty="0"/>
              <a:t>David also struck Hadadezer the son of Rehob, king of Zobah</a:t>
            </a:r>
          </a:p>
        </p:txBody>
      </p:sp>
      <p:sp>
        <p:nvSpPr>
          <p:cNvPr id="10" name="Oval 9">
            <a:extLst>
              <a:ext uri="{FF2B5EF4-FFF2-40B4-BE49-F238E27FC236}">
                <a16:creationId xmlns:a16="http://schemas.microsoft.com/office/drawing/2014/main" id="{1948E1CF-AD1A-44FD-8B7C-B0F6E1DA6261}"/>
              </a:ext>
            </a:extLst>
          </p:cNvPr>
          <p:cNvSpPr/>
          <p:nvPr/>
        </p:nvSpPr>
        <p:spPr>
          <a:xfrm>
            <a:off x="3889092" y="4490879"/>
            <a:ext cx="762965" cy="338328"/>
          </a:xfrm>
          <a:prstGeom prst="ellipse">
            <a:avLst/>
          </a:prstGeom>
          <a:noFill/>
          <a:ln w="22225" cap="flat" cmpd="sng" algn="ctr">
            <a:solidFill>
              <a:srgbClr val="FE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
        <p:nvSpPr>
          <p:cNvPr id="12" name="Oval 11">
            <a:extLst>
              <a:ext uri="{FF2B5EF4-FFF2-40B4-BE49-F238E27FC236}">
                <a16:creationId xmlns:a16="http://schemas.microsoft.com/office/drawing/2014/main" id="{758F8872-543D-4DB7-B2C5-2BBEE6C8A0AE}"/>
              </a:ext>
            </a:extLst>
          </p:cNvPr>
          <p:cNvSpPr/>
          <p:nvPr/>
        </p:nvSpPr>
        <p:spPr>
          <a:xfrm>
            <a:off x="4884517" y="1452594"/>
            <a:ext cx="811192" cy="574178"/>
          </a:xfrm>
          <a:prstGeom prst="ellipse">
            <a:avLst/>
          </a:prstGeom>
          <a:noFill/>
          <a:ln w="22225" cap="flat" cmpd="sng" algn="ctr">
            <a:solidFill>
              <a:srgbClr val="FEFF00"/>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Tree>
    <p:extLst>
      <p:ext uri="{BB962C8B-B14F-4D97-AF65-F5344CB8AC3E}">
        <p14:creationId xmlns:p14="http://schemas.microsoft.com/office/powerpoint/2010/main" val="398922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Archaeological Periods\Iron Age I\Philistine female figurine with Philistine-style feather helmet, Iron I, 1200-1000 BC, adr18052535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6050"/>
            <a:ext cx="9144000" cy="65659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Figurine with Philistine-style feather helmet, 1200–1000 BC </a:t>
            </a:r>
          </a:p>
        </p:txBody>
      </p:sp>
      <p:sp>
        <p:nvSpPr>
          <p:cNvPr id="4" name="Text Placeholder 3"/>
          <p:cNvSpPr>
            <a:spLocks noGrp="1"/>
          </p:cNvSpPr>
          <p:nvPr>
            <p:ph type="body" sz="quarter" idx="12"/>
          </p:nvPr>
        </p:nvSpPr>
        <p:spPr/>
        <p:txBody>
          <a:bodyPr/>
          <a:lstStyle/>
          <a:p>
            <a:r>
              <a:rPr lang="en-US" dirty="0"/>
              <a:t>8:1</a:t>
            </a:r>
          </a:p>
        </p:txBody>
      </p:sp>
      <p:sp>
        <p:nvSpPr>
          <p:cNvPr id="2" name="Title 1"/>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608879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Mountains of Lebanon (from the </a:t>
            </a:r>
            <a:r>
              <a:rPr lang="en-US" dirty="0" err="1"/>
              <a:t>Beqa</a:t>
            </a:r>
            <a:r>
              <a:rPr lang="en-US" dirty="0"/>
              <a:t> Valley, between Baalbek and </a:t>
            </a:r>
            <a:r>
              <a:rPr lang="en-US" dirty="0" err="1"/>
              <a:t>Rayak</a:t>
            </a:r>
            <a:r>
              <a:rPr lang="en-US" dirty="0"/>
              <a:t>)</a:t>
            </a:r>
          </a:p>
        </p:txBody>
      </p:sp>
      <p:sp>
        <p:nvSpPr>
          <p:cNvPr id="3" name="Text Placeholder 2"/>
          <p:cNvSpPr>
            <a:spLocks noGrp="1"/>
          </p:cNvSpPr>
          <p:nvPr>
            <p:ph type="body" sz="quarter" idx="12"/>
          </p:nvPr>
        </p:nvSpPr>
        <p:spPr/>
        <p:txBody>
          <a:bodyPr/>
          <a:lstStyle/>
          <a:p>
            <a:r>
              <a:rPr lang="en-US" dirty="0"/>
              <a:t>8:3</a:t>
            </a:r>
          </a:p>
        </p:txBody>
      </p:sp>
      <p:sp>
        <p:nvSpPr>
          <p:cNvPr id="4" name="Title 3"/>
          <p:cNvSpPr>
            <a:spLocks noGrp="1"/>
          </p:cNvSpPr>
          <p:nvPr>
            <p:ph type="title"/>
          </p:nvPr>
        </p:nvSpPr>
        <p:spPr/>
        <p:txBody>
          <a:bodyPr/>
          <a:lstStyle/>
          <a:p>
            <a:r>
              <a:rPr lang="en-US" dirty="0"/>
              <a:t>David also struck </a:t>
            </a:r>
            <a:r>
              <a:rPr lang="en-US" dirty="0" err="1"/>
              <a:t>Hadadezer</a:t>
            </a:r>
            <a:r>
              <a:rPr lang="en-US" dirty="0"/>
              <a:t> the son of </a:t>
            </a:r>
            <a:r>
              <a:rPr lang="en-US" dirty="0" err="1"/>
              <a:t>Rehob</a:t>
            </a:r>
            <a:r>
              <a:rPr lang="en-US" dirty="0"/>
              <a:t>, king of Zobah</a:t>
            </a:r>
          </a:p>
        </p:txBody>
      </p:sp>
      <p:pic>
        <p:nvPicPr>
          <p:cNvPr id="5" name="Picture 4" descr="Lebanon Mountains from Beqa between Baalbek and Rayak, adr0905122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9670932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PLBL\08 Lebanon\Scenes of Lebanon\Lebanon Mountains from Beqa between Baalbek and Rayak, adr0905122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88452"/>
            <a:ext cx="9144741" cy="608109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Mountains of Lebanon (from the </a:t>
            </a:r>
            <a:r>
              <a:rPr lang="en-US" dirty="0" err="1"/>
              <a:t>Beqa</a:t>
            </a:r>
            <a:r>
              <a:rPr lang="en-US" dirty="0"/>
              <a:t> Valley, between Baalbek and </a:t>
            </a:r>
            <a:r>
              <a:rPr lang="en-US" dirty="0" err="1"/>
              <a:t>Rayak</a:t>
            </a:r>
            <a:r>
              <a:rPr lang="en-US" dirty="0"/>
              <a:t>)</a:t>
            </a:r>
          </a:p>
        </p:txBody>
      </p:sp>
      <p:sp>
        <p:nvSpPr>
          <p:cNvPr id="4" name="Text Placeholder 3"/>
          <p:cNvSpPr>
            <a:spLocks noGrp="1"/>
          </p:cNvSpPr>
          <p:nvPr>
            <p:ph type="body" sz="quarter" idx="12"/>
          </p:nvPr>
        </p:nvSpPr>
        <p:spPr/>
        <p:txBody>
          <a:bodyPr/>
          <a:lstStyle/>
          <a:p>
            <a:r>
              <a:rPr lang="en-US" dirty="0"/>
              <a:t>8:3</a:t>
            </a:r>
          </a:p>
        </p:txBody>
      </p:sp>
      <p:sp>
        <p:nvSpPr>
          <p:cNvPr id="2" name="Title 1"/>
          <p:cNvSpPr>
            <a:spLocks noGrp="1"/>
          </p:cNvSpPr>
          <p:nvPr>
            <p:ph type="title"/>
          </p:nvPr>
        </p:nvSpPr>
        <p:spPr/>
        <p:txBody>
          <a:bodyPr/>
          <a:lstStyle/>
          <a:p>
            <a:r>
              <a:rPr lang="en-US" dirty="0"/>
              <a:t>David also struck Hadadezer the son of Rehob, king of Zobah</a:t>
            </a:r>
          </a:p>
        </p:txBody>
      </p:sp>
    </p:spTree>
    <p:extLst>
      <p:ext uri="{BB962C8B-B14F-4D97-AF65-F5344CB8AC3E}">
        <p14:creationId xmlns:p14="http://schemas.microsoft.com/office/powerpoint/2010/main" val="39260588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“Euphrates River Street” sign in </a:t>
            </a:r>
            <a:r>
              <a:rPr lang="en-US" dirty="0" err="1"/>
              <a:t>Mevaseret</a:t>
            </a:r>
            <a:r>
              <a:rPr lang="en-US" dirty="0"/>
              <a:t> Zion</a:t>
            </a:r>
          </a:p>
        </p:txBody>
      </p:sp>
      <p:sp>
        <p:nvSpPr>
          <p:cNvPr id="3" name="Text Placeholder 2"/>
          <p:cNvSpPr>
            <a:spLocks noGrp="1"/>
          </p:cNvSpPr>
          <p:nvPr>
            <p:ph type="body" sz="quarter" idx="12"/>
          </p:nvPr>
        </p:nvSpPr>
        <p:spPr/>
        <p:txBody>
          <a:bodyPr/>
          <a:lstStyle/>
          <a:p>
            <a:r>
              <a:rPr lang="en-US" dirty="0"/>
              <a:t>8:3</a:t>
            </a:r>
          </a:p>
        </p:txBody>
      </p:sp>
      <p:sp>
        <p:nvSpPr>
          <p:cNvPr id="4" name="Title 3"/>
          <p:cNvSpPr>
            <a:spLocks noGrp="1"/>
          </p:cNvSpPr>
          <p:nvPr>
            <p:ph type="title"/>
          </p:nvPr>
        </p:nvSpPr>
        <p:spPr/>
        <p:txBody>
          <a:bodyPr/>
          <a:lstStyle/>
          <a:p>
            <a:r>
              <a:rPr lang="en-US" dirty="0"/>
              <a:t>As he went to restore his power at the River Euphrates</a:t>
            </a:r>
          </a:p>
        </p:txBody>
      </p:sp>
      <p:pic>
        <p:nvPicPr>
          <p:cNvPr id="6" name="Picture 5" descr="Euphrates River, Nahar Prat street sign in Mevasseret, tb09090695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2654152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Carchemish Reservoir near </a:t>
            </a:r>
            <a:r>
              <a:rPr lang="en-US" dirty="0" err="1"/>
              <a:t>Sharaga</a:t>
            </a:r>
            <a:r>
              <a:rPr lang="en-US" dirty="0"/>
              <a:t> </a:t>
            </a:r>
            <a:r>
              <a:rPr lang="en-US" dirty="0" err="1"/>
              <a:t>Hoyuk</a:t>
            </a:r>
            <a:endParaRPr lang="en-US" dirty="0"/>
          </a:p>
        </p:txBody>
      </p:sp>
      <p:sp>
        <p:nvSpPr>
          <p:cNvPr id="3" name="Text Placeholder 2"/>
          <p:cNvSpPr>
            <a:spLocks noGrp="1"/>
          </p:cNvSpPr>
          <p:nvPr>
            <p:ph type="body" sz="quarter" idx="12"/>
          </p:nvPr>
        </p:nvSpPr>
        <p:spPr/>
        <p:txBody>
          <a:bodyPr/>
          <a:lstStyle/>
          <a:p>
            <a:r>
              <a:rPr lang="en-US" dirty="0"/>
              <a:t>8:3</a:t>
            </a:r>
          </a:p>
        </p:txBody>
      </p:sp>
      <p:sp>
        <p:nvSpPr>
          <p:cNvPr id="4" name="Title 3"/>
          <p:cNvSpPr>
            <a:spLocks noGrp="1"/>
          </p:cNvSpPr>
          <p:nvPr>
            <p:ph type="title"/>
          </p:nvPr>
        </p:nvSpPr>
        <p:spPr/>
        <p:txBody>
          <a:bodyPr/>
          <a:lstStyle/>
          <a:p>
            <a:r>
              <a:rPr lang="en-US" dirty="0"/>
              <a:t>As he went to restore his power at the River Euphrates</a:t>
            </a:r>
          </a:p>
        </p:txBody>
      </p:sp>
      <p:pic>
        <p:nvPicPr>
          <p:cNvPr id="6" name="Picture 5" descr="Carchemish Reservoir with excavator and flooded trees near Sharaga Hoyuk, adr1005191639.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30642173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Euphrates River north of Carchemish (view north)</a:t>
            </a:r>
          </a:p>
        </p:txBody>
      </p:sp>
      <p:sp>
        <p:nvSpPr>
          <p:cNvPr id="3" name="Text Placeholder 2"/>
          <p:cNvSpPr>
            <a:spLocks noGrp="1"/>
          </p:cNvSpPr>
          <p:nvPr>
            <p:ph type="body" sz="quarter" idx="12"/>
          </p:nvPr>
        </p:nvSpPr>
        <p:spPr/>
        <p:txBody>
          <a:bodyPr/>
          <a:lstStyle/>
          <a:p>
            <a:r>
              <a:rPr lang="en-US" dirty="0"/>
              <a:t>8:3</a:t>
            </a:r>
          </a:p>
        </p:txBody>
      </p:sp>
      <p:sp>
        <p:nvSpPr>
          <p:cNvPr id="4" name="Title 3"/>
          <p:cNvSpPr>
            <a:spLocks noGrp="1"/>
          </p:cNvSpPr>
          <p:nvPr>
            <p:ph type="title"/>
          </p:nvPr>
        </p:nvSpPr>
        <p:spPr/>
        <p:txBody>
          <a:bodyPr/>
          <a:lstStyle/>
          <a:p>
            <a:r>
              <a:rPr lang="en-US" dirty="0"/>
              <a:t>As he went to restore his power at the River Euphrates</a:t>
            </a:r>
          </a:p>
        </p:txBody>
      </p:sp>
      <p:pic>
        <p:nvPicPr>
          <p:cNvPr id="1026" name="Picture 2" descr="C:\Users\Kris\Documents\Bolen\01b PLBL, PCB size\09 Eastern and Central Turkey\Carchemish\Euphrates River north of Carchemish view north, adr100519161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0624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rses on Golan Heights, tb032705255.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contrast="10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Horses on the Golan Heights</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a:t>
            </a:r>
          </a:p>
        </p:txBody>
      </p:sp>
    </p:spTree>
    <p:extLst>
      <p:ext uri="{BB962C8B-B14F-4D97-AF65-F5344CB8AC3E}">
        <p14:creationId xmlns:p14="http://schemas.microsoft.com/office/powerpoint/2010/main" val="22808684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artifact, building, stone, fabric&#10;&#10;Description automatically generated">
            <a:extLst>
              <a:ext uri="{FF2B5EF4-FFF2-40B4-BE49-F238E27FC236}">
                <a16:creationId xmlns:a16="http://schemas.microsoft.com/office/drawing/2014/main" id="{926D3870-D3B0-4084-AB77-A534433285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800"/>
            <a:ext cx="9144000" cy="6400800"/>
          </a:xfrm>
          <a:prstGeom prst="rect">
            <a:avLst/>
          </a:prstGeom>
        </p:spPr>
      </p:pic>
      <p:sp>
        <p:nvSpPr>
          <p:cNvPr id="2" name="Text Placeholder 1"/>
          <p:cNvSpPr>
            <a:spLocks noGrp="1"/>
          </p:cNvSpPr>
          <p:nvPr>
            <p:ph type="body" sz="quarter" idx="10"/>
          </p:nvPr>
        </p:nvSpPr>
        <p:spPr/>
        <p:txBody>
          <a:bodyPr/>
          <a:lstStyle/>
          <a:p>
            <a:r>
              <a:rPr lang="en-US" dirty="0"/>
              <a:t>Relief depicting the royal horses, from Sennacherib’s palace at Nineveh, circa 700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a:t>
            </a:r>
          </a:p>
        </p:txBody>
      </p:sp>
    </p:spTree>
    <p:extLst>
      <p:ext uri="{BB962C8B-B14F-4D97-AF65-F5344CB8AC3E}">
        <p14:creationId xmlns:p14="http://schemas.microsoft.com/office/powerpoint/2010/main" val="28005621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Prize horse from </a:t>
            </a:r>
            <a:r>
              <a:rPr lang="en-US" dirty="0" err="1"/>
              <a:t>Gilzanu</a:t>
            </a:r>
            <a:r>
              <a:rPr lang="en-US" dirty="0"/>
              <a:t>, on the Black Obelisk of Shalmaneser III, Side B, 9th century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a:t>
            </a:r>
          </a:p>
        </p:txBody>
      </p:sp>
      <p:pic>
        <p:nvPicPr>
          <p:cNvPr id="2050" name="Picture 2" descr="C:\Users\Kris\Documents\Bolen\PCB size\British Museum 2019-pcb\Assyria\Black Obelisk of Shalmaneser III receiving prize horse from Gilzanu, Side B, 858-824 BC, tb09291970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5000"/>
            <a:ext cx="9144000" cy="5586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8694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cavalry shooting at their enemies, reign of Ashurnasirpal II, 9th century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a:t>
            </a:r>
          </a:p>
        </p:txBody>
      </p:sp>
      <p:pic>
        <p:nvPicPr>
          <p:cNvPr id="3074" name="Picture 2" descr="C:\Users\Kris\Documents\Bolen\PCB size\British Museum-pcb\Assyria\Nimrud, Assyrian calvary shooting bows in battle, reign of Ashurnasirpal II, adr18051943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4663"/>
            <a:ext cx="9144000" cy="5907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20737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3 Museums 2014\Turkey Museums\Istanbul Museum of the Ancient Orient\Anatolia Neo-Hittite period\Aslantas, basalt relief of royal chariot and guards, reign of Tiglath-pileser III, tb0417056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640"/>
            <a:ext cx="9144000" cy="63703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Royal chariot with guards, from Aslantas, reign of Tiglath-pileser III, 8th century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a:t>
            </a:r>
          </a:p>
        </p:txBody>
      </p:sp>
    </p:spTree>
    <p:extLst>
      <p:ext uri="{BB962C8B-B14F-4D97-AF65-F5344CB8AC3E}">
        <p14:creationId xmlns:p14="http://schemas.microsoft.com/office/powerpoint/2010/main" val="3680281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cup, piece, sitting&#10;&#10;Description automatically generated">
            <a:extLst>
              <a:ext uri="{FF2B5EF4-FFF2-40B4-BE49-F238E27FC236}">
                <a16:creationId xmlns:a16="http://schemas.microsoft.com/office/drawing/2014/main" id="{332AAEDF-6DA7-46AF-ADC9-B3079C1BA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Philistine sherd with bird, from Beth Shemesh, Iron Age IB, circa 1100 BC</a:t>
            </a:r>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13801379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Getty Villa\Assyrian reliefs\Relief of royal lion hunt, Assyrian, from north palace at Nineveh, 645-640 BC, tb10091937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15"/>
          <a:stretch/>
        </p:blipFill>
        <p:spPr bwMode="auto">
          <a:xfrm>
            <a:off x="-1" y="369332"/>
            <a:ext cx="9144001" cy="62026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charioteers prepared for a royal lion hunt, from Nineveh, 645–640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a:t>
            </a:r>
          </a:p>
        </p:txBody>
      </p:sp>
    </p:spTree>
    <p:extLst>
      <p:ext uri="{BB962C8B-B14F-4D97-AF65-F5344CB8AC3E}">
        <p14:creationId xmlns:p14="http://schemas.microsoft.com/office/powerpoint/2010/main" val="32584408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06C75DFA-8939-4CCA-9D35-AB869ABF2F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2" name="Text Placeholder 1"/>
          <p:cNvSpPr>
            <a:spLocks noGrp="1"/>
          </p:cNvSpPr>
          <p:nvPr>
            <p:ph type="body" sz="quarter" idx="10"/>
          </p:nvPr>
        </p:nvSpPr>
        <p:spPr/>
        <p:txBody>
          <a:bodyPr/>
          <a:lstStyle/>
          <a:p>
            <a:r>
              <a:rPr lang="en-US" dirty="0"/>
              <a:t>Assyrian troops in formation, from the palace of Ashurbanipal at Nineveh, circa 645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 and 20,000 foot soldiers</a:t>
            </a:r>
          </a:p>
        </p:txBody>
      </p:sp>
    </p:spTree>
    <p:extLst>
      <p:ext uri="{BB962C8B-B14F-4D97-AF65-F5344CB8AC3E}">
        <p14:creationId xmlns:p14="http://schemas.microsoft.com/office/powerpoint/2010/main" val="14928011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soldiers taking Nubian soldiers prisoner, from Nineveh, 7th century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 and 20,000 foot soldiers</a:t>
            </a:r>
          </a:p>
        </p:txBody>
      </p:sp>
      <p:pic>
        <p:nvPicPr>
          <p:cNvPr id="4098" name="Picture 2" descr="C:\Users\Kris\Documents\Bolen\PCB size\British Museum-pcb\Assyria\Nineveh, Assyrian soldiers taking Nubian soldiers prisoner, reign of Ashurbanipal, adr180517097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r="33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7930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07 Egypt\New Kalabsha-pcb\New Kalabsha, Beit el-Wali Ramesses II temple, forecourt, prince with Asiatic captives, adr160321592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t="5237" b="4290"/>
          <a:stretch/>
        </p:blipFill>
        <p:spPr bwMode="auto">
          <a:xfrm>
            <a:off x="0" y="123092"/>
            <a:ext cx="9144000" cy="657664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Prince with Asiatic captives, from the temple of Ramesses II at New Kalabsha, 13th century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took from him 1,700 horsemen and 20,000 foot soldiers</a:t>
            </a:r>
          </a:p>
        </p:txBody>
      </p:sp>
    </p:spTree>
    <p:extLst>
      <p:ext uri="{BB962C8B-B14F-4D97-AF65-F5344CB8AC3E}">
        <p14:creationId xmlns:p14="http://schemas.microsoft.com/office/powerpoint/2010/main" val="29120014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rses running near Sea of Galilee, tb0221071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Horses running near the Sea of Galilee</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hamstrung the chariot horses</a:t>
            </a:r>
          </a:p>
        </p:txBody>
      </p:sp>
    </p:spTree>
    <p:extLst>
      <p:ext uri="{BB962C8B-B14F-4D97-AF65-F5344CB8AC3E}">
        <p14:creationId xmlns:p14="http://schemas.microsoft.com/office/powerpoint/2010/main" val="6962265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1C35D3-EA49-4617-8C90-F8554304D9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Horses in pasture on Mount Carmel</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hamstrung the chariot horses</a:t>
            </a:r>
          </a:p>
        </p:txBody>
      </p:sp>
    </p:spTree>
    <p:extLst>
      <p:ext uri="{BB962C8B-B14F-4D97-AF65-F5344CB8AC3E}">
        <p14:creationId xmlns:p14="http://schemas.microsoft.com/office/powerpoint/2010/main" val="13318794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479096F-A641-4F27-897D-42766D61FF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Horses in pasture on Mount Carmel</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hamstrung the chariot horses</a:t>
            </a:r>
          </a:p>
        </p:txBody>
      </p:sp>
      <p:sp>
        <p:nvSpPr>
          <p:cNvPr id="5" name="Oval 4">
            <a:extLst>
              <a:ext uri="{FF2B5EF4-FFF2-40B4-BE49-F238E27FC236}">
                <a16:creationId xmlns:a16="http://schemas.microsoft.com/office/drawing/2014/main" id="{89B5A89D-25F2-4C22-A870-DE9E7E6138F2}"/>
              </a:ext>
            </a:extLst>
          </p:cNvPr>
          <p:cNvSpPr/>
          <p:nvPr/>
        </p:nvSpPr>
        <p:spPr>
          <a:xfrm rot="20613578">
            <a:off x="1514214" y="3449428"/>
            <a:ext cx="555764" cy="76593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Tree>
    <p:extLst>
      <p:ext uri="{BB962C8B-B14F-4D97-AF65-F5344CB8AC3E}">
        <p14:creationId xmlns:p14="http://schemas.microsoft.com/office/powerpoint/2010/main" val="16801627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wnloads\Policemen on horseback in Old City, tb1226044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2005"/>
            <a:ext cx="9144000" cy="64351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Policeman on horseback in the Old City of Jerusalem</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hamstrung the chariot horses</a:t>
            </a:r>
          </a:p>
        </p:txBody>
      </p:sp>
    </p:spTree>
    <p:extLst>
      <p:ext uri="{BB962C8B-B14F-4D97-AF65-F5344CB8AC3E}">
        <p14:creationId xmlns:p14="http://schemas.microsoft.com/office/powerpoint/2010/main" val="27223741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wnloads\Policemen on horseback in Old City, tb1226044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2005"/>
            <a:ext cx="9144000" cy="64351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Policeman on horseback in the Old City of Jerusalem</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David hamstrung the chariot horses</a:t>
            </a:r>
          </a:p>
        </p:txBody>
      </p:sp>
      <p:cxnSp>
        <p:nvCxnSpPr>
          <p:cNvPr id="7" name="Straight Connector 6"/>
          <p:cNvCxnSpPr>
            <a:stCxn id="5" idx="1"/>
          </p:cNvCxnSpPr>
          <p:nvPr/>
        </p:nvCxnSpPr>
        <p:spPr>
          <a:xfrm flipH="1">
            <a:off x="2804160" y="5798043"/>
            <a:ext cx="906274" cy="0"/>
          </a:xfrm>
          <a:prstGeom prst="lin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cxnSp>
      <p:sp>
        <p:nvSpPr>
          <p:cNvPr id="12" name="Text Box 15"/>
          <p:cNvSpPr txBox="1">
            <a:spLocks noChangeArrowheads="1"/>
          </p:cNvSpPr>
          <p:nvPr/>
        </p:nvSpPr>
        <p:spPr bwMode="auto">
          <a:xfrm>
            <a:off x="1640895" y="5563400"/>
            <a:ext cx="1208985" cy="461665"/>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pastern </a:t>
            </a:r>
          </a:p>
        </p:txBody>
      </p:sp>
      <p:sp>
        <p:nvSpPr>
          <p:cNvPr id="13" name="Text Box 15"/>
          <p:cNvSpPr txBox="1">
            <a:spLocks noChangeArrowheads="1"/>
          </p:cNvSpPr>
          <p:nvPr/>
        </p:nvSpPr>
        <p:spPr bwMode="auto">
          <a:xfrm>
            <a:off x="900835" y="4673482"/>
            <a:ext cx="1957588" cy="461665"/>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locked foreleg</a:t>
            </a:r>
          </a:p>
        </p:txBody>
      </p:sp>
      <p:cxnSp>
        <p:nvCxnSpPr>
          <p:cNvPr id="14" name="Straight Connector 13"/>
          <p:cNvCxnSpPr/>
          <p:nvPr/>
        </p:nvCxnSpPr>
        <p:spPr>
          <a:xfrm flipH="1">
            <a:off x="2829388" y="4910137"/>
            <a:ext cx="906274" cy="0"/>
          </a:xfrm>
          <a:prstGeom prst="lin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cxnSp>
      <p:sp>
        <p:nvSpPr>
          <p:cNvPr id="5" name="Left Bracket 4"/>
          <p:cNvSpPr/>
          <p:nvPr/>
        </p:nvSpPr>
        <p:spPr>
          <a:xfrm rot="1660162">
            <a:off x="3707176" y="5674746"/>
            <a:ext cx="56973" cy="273050"/>
          </a:xfrm>
          <a:prstGeom prst="leftBracket">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
        <p:nvSpPr>
          <p:cNvPr id="8" name="Left Bracket 7"/>
          <p:cNvSpPr/>
          <p:nvPr/>
        </p:nvSpPr>
        <p:spPr>
          <a:xfrm>
            <a:off x="3749041" y="4190999"/>
            <a:ext cx="75249" cy="1372401"/>
          </a:xfrm>
          <a:prstGeom prst="leftBracket">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a:solidFill>
                <a:sysClr val="windowText" lastClr="000000"/>
              </a:solidFill>
              <a:latin typeface="Calibri"/>
            </a:endParaRPr>
          </a:p>
        </p:txBody>
      </p:sp>
    </p:spTree>
    <p:extLst>
      <p:ext uri="{BB962C8B-B14F-4D97-AF65-F5344CB8AC3E}">
        <p14:creationId xmlns:p14="http://schemas.microsoft.com/office/powerpoint/2010/main" val="40225106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6A3AAC-5F31-44EE-8C25-40D7AF9B6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348"/>
            <a:ext cx="9144000" cy="5861304"/>
          </a:xfrm>
          <a:prstGeom prst="rect">
            <a:avLst/>
          </a:prstGeom>
        </p:spPr>
      </p:pic>
      <p:sp>
        <p:nvSpPr>
          <p:cNvPr id="2" name="Text Placeholder 1"/>
          <p:cNvSpPr>
            <a:spLocks noGrp="1"/>
          </p:cNvSpPr>
          <p:nvPr>
            <p:ph type="body" sz="quarter" idx="10"/>
          </p:nvPr>
        </p:nvSpPr>
        <p:spPr/>
        <p:txBody>
          <a:bodyPr/>
          <a:lstStyle/>
          <a:p>
            <a:r>
              <a:rPr lang="en-US" dirty="0"/>
              <a:t>Two-horse chariot of Tutankhamun (reconstruction), circa 1320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But he reserved enough for a hundred chariots</a:t>
            </a:r>
          </a:p>
        </p:txBody>
      </p:sp>
    </p:spTree>
    <p:extLst>
      <p:ext uri="{BB962C8B-B14F-4D97-AF65-F5344CB8AC3E}">
        <p14:creationId xmlns:p14="http://schemas.microsoft.com/office/powerpoint/2010/main" val="746531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Getty Villa\Assyrian reliefs\Relief of attack on enemy town, Assyrian, from central palace at Nimrud, 730-727 BC, tb100919405.jpg"/>
          <p:cNvPicPr>
            <a:picLocks noChangeAspect="1" noChangeArrowheads="1"/>
          </p:cNvPicPr>
          <p:nvPr/>
        </p:nvPicPr>
        <p:blipFill rotWithShape="1">
          <a:blip r:embed="rId3">
            <a:extLst>
              <a:ext uri="{28A0092B-C50C-407E-A947-70E740481C1C}">
                <a14:useLocalDpi xmlns:a14="http://schemas.microsoft.com/office/drawing/2010/main" val="0"/>
              </a:ext>
            </a:extLst>
          </a:blip>
          <a:srcRect t="9629" b="1342"/>
          <a:stretch/>
        </p:blipFill>
        <p:spPr bwMode="auto">
          <a:xfrm>
            <a:off x="0" y="149290"/>
            <a:ext cx="9144000" cy="665972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Assyrian attack on enemy town, from the central palace at Nimrud, 730–727 BC</a:t>
            </a:r>
          </a:p>
        </p:txBody>
      </p:sp>
      <p:sp>
        <p:nvSpPr>
          <p:cNvPr id="3" name="Text Placeholder 2"/>
          <p:cNvSpPr>
            <a:spLocks noGrp="1"/>
          </p:cNvSpPr>
          <p:nvPr>
            <p:ph type="body" sz="quarter" idx="12"/>
          </p:nvPr>
        </p:nvSpPr>
        <p:spPr/>
        <p:txBody>
          <a:bodyPr/>
          <a:lstStyle/>
          <a:p>
            <a:r>
              <a:rPr lang="ru-RU" dirty="0"/>
              <a:t>8:1</a:t>
            </a:r>
            <a:endParaRPr lang="en-US" dirty="0"/>
          </a:p>
        </p:txBody>
      </p:sp>
      <p:sp>
        <p:nvSpPr>
          <p:cNvPr id="4" name="Title 3"/>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22947025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4 0Adds 2012\Israel2016\19 Museums\Israel Museum-pcb\Chariot model, from Cyprus, 7th c BC, tb0616167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021" y="0"/>
            <a:ext cx="765395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Chariot model, from Cyprus, 7th century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But he reserved enough for a hundred chariots</a:t>
            </a:r>
          </a:p>
        </p:txBody>
      </p:sp>
    </p:spTree>
    <p:extLst>
      <p:ext uri="{BB962C8B-B14F-4D97-AF65-F5344CB8AC3E}">
        <p14:creationId xmlns:p14="http://schemas.microsoft.com/office/powerpoint/2010/main" val="37579769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3 Museums 2014\UK Museums\British Museum\Lachish Reliefs\Lachish reliefs, panel 8, chariot, tb11200430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r="1133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Chariot taken as loot from Judea, from Sennacherib’s palace at Nineveh, circa 700 BC</a:t>
            </a:r>
          </a:p>
        </p:txBody>
      </p:sp>
      <p:sp>
        <p:nvSpPr>
          <p:cNvPr id="3" name="Text Placeholder 2"/>
          <p:cNvSpPr>
            <a:spLocks noGrp="1"/>
          </p:cNvSpPr>
          <p:nvPr>
            <p:ph type="body" sz="quarter" idx="12"/>
          </p:nvPr>
        </p:nvSpPr>
        <p:spPr/>
        <p:txBody>
          <a:bodyPr/>
          <a:lstStyle/>
          <a:p>
            <a:r>
              <a:rPr lang="en-US" dirty="0"/>
              <a:t>8:4</a:t>
            </a:r>
          </a:p>
        </p:txBody>
      </p:sp>
      <p:sp>
        <p:nvSpPr>
          <p:cNvPr id="4" name="Title 3"/>
          <p:cNvSpPr>
            <a:spLocks noGrp="1"/>
          </p:cNvSpPr>
          <p:nvPr>
            <p:ph type="title"/>
          </p:nvPr>
        </p:nvSpPr>
        <p:spPr/>
        <p:txBody>
          <a:bodyPr/>
          <a:lstStyle/>
          <a:p>
            <a:r>
              <a:rPr lang="en-US" dirty="0"/>
              <a:t>But he reserved enough for a hundred chariots</a:t>
            </a:r>
          </a:p>
        </p:txBody>
      </p:sp>
    </p:spTree>
    <p:extLst>
      <p:ext uri="{BB962C8B-B14F-4D97-AF65-F5344CB8AC3E}">
        <p14:creationId xmlns:p14="http://schemas.microsoft.com/office/powerpoint/2010/main" val="19885694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mascus, aerial view, mat05599.jpg"/>
          <p:cNvPicPr>
            <a:picLocks noChangeAspect="1"/>
          </p:cNvPicPr>
          <p:nvPr/>
        </p:nvPicPr>
        <p:blipFill rotWithShape="1">
          <a:blip r:embed="rId3">
            <a:extLst>
              <a:ext uri="{28A0092B-C50C-407E-A947-70E740481C1C}">
                <a14:useLocalDpi xmlns:a14="http://schemas.microsoft.com/office/drawing/2010/main" val="0"/>
              </a:ext>
            </a:extLst>
          </a:blip>
          <a:srcRect r="3022"/>
          <a:stretch/>
        </p:blipFill>
        <p:spPr>
          <a:xfrm>
            <a:off x="-1" y="0"/>
            <a:ext cx="9144001" cy="6656832"/>
          </a:xfrm>
          <a:prstGeom prst="rect">
            <a:avLst/>
          </a:prstGeom>
        </p:spPr>
      </p:pic>
      <p:sp>
        <p:nvSpPr>
          <p:cNvPr id="2" name="Text Placeholder 1"/>
          <p:cNvSpPr>
            <a:spLocks noGrp="1"/>
          </p:cNvSpPr>
          <p:nvPr>
            <p:ph type="body" sz="quarter" idx="10"/>
          </p:nvPr>
        </p:nvSpPr>
        <p:spPr/>
        <p:txBody>
          <a:bodyPr/>
          <a:lstStyle/>
          <a:p>
            <a:r>
              <a:rPr lang="en-US" dirty="0"/>
              <a:t>Damascus, circa 1910 (aerial view from the west)</a:t>
            </a:r>
          </a:p>
        </p:txBody>
      </p:sp>
      <p:sp>
        <p:nvSpPr>
          <p:cNvPr id="3" name="Text Placeholder 2"/>
          <p:cNvSpPr>
            <a:spLocks noGrp="1"/>
          </p:cNvSpPr>
          <p:nvPr>
            <p:ph type="body" sz="quarter" idx="12"/>
          </p:nvPr>
        </p:nvSpPr>
        <p:spPr/>
        <p:txBody>
          <a:bodyPr/>
          <a:lstStyle/>
          <a:p>
            <a:r>
              <a:rPr lang="en-US" dirty="0"/>
              <a:t>8:5</a:t>
            </a:r>
          </a:p>
        </p:txBody>
      </p:sp>
      <p:sp>
        <p:nvSpPr>
          <p:cNvPr id="4" name="Title 3"/>
          <p:cNvSpPr>
            <a:spLocks noGrp="1"/>
          </p:cNvSpPr>
          <p:nvPr>
            <p:ph type="title"/>
          </p:nvPr>
        </p:nvSpPr>
        <p:spPr/>
        <p:txBody>
          <a:bodyPr/>
          <a:lstStyle/>
          <a:p>
            <a:r>
              <a:rPr lang="en-US" dirty="0"/>
              <a:t>When the Arameans of Damascus came to help </a:t>
            </a:r>
            <a:r>
              <a:rPr lang="en-US" dirty="0" err="1"/>
              <a:t>Hadadezer</a:t>
            </a:r>
            <a:r>
              <a:rPr lang="en-US" dirty="0"/>
              <a:t> king of Zobah</a:t>
            </a:r>
          </a:p>
        </p:txBody>
      </p:sp>
    </p:spTree>
    <p:extLst>
      <p:ext uri="{BB962C8B-B14F-4D97-AF65-F5344CB8AC3E}">
        <p14:creationId xmlns:p14="http://schemas.microsoft.com/office/powerpoint/2010/main" val="217473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4 Lebanon, Syria, and Jordan\Damascus\Damascus, Barada River, mat005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8275"/>
            <a:ext cx="9144000" cy="6519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Barada</a:t>
            </a:r>
            <a:r>
              <a:rPr lang="en-US" dirty="0"/>
              <a:t> River in Damascus</a:t>
            </a:r>
          </a:p>
        </p:txBody>
      </p:sp>
      <p:sp>
        <p:nvSpPr>
          <p:cNvPr id="3" name="Text Placeholder 2"/>
          <p:cNvSpPr>
            <a:spLocks noGrp="1"/>
          </p:cNvSpPr>
          <p:nvPr>
            <p:ph type="body" sz="quarter" idx="12"/>
          </p:nvPr>
        </p:nvSpPr>
        <p:spPr/>
        <p:txBody>
          <a:bodyPr/>
          <a:lstStyle/>
          <a:p>
            <a:r>
              <a:rPr lang="en-US" dirty="0"/>
              <a:t>8:5</a:t>
            </a:r>
          </a:p>
        </p:txBody>
      </p:sp>
      <p:sp>
        <p:nvSpPr>
          <p:cNvPr id="4" name="Title 3"/>
          <p:cNvSpPr>
            <a:spLocks noGrp="1"/>
          </p:cNvSpPr>
          <p:nvPr>
            <p:ph type="title"/>
          </p:nvPr>
        </p:nvSpPr>
        <p:spPr/>
        <p:txBody>
          <a:bodyPr/>
          <a:lstStyle/>
          <a:p>
            <a:r>
              <a:rPr lang="en-US" dirty="0"/>
              <a:t>When the Arameans of Damascus came to help </a:t>
            </a:r>
            <a:r>
              <a:rPr lang="en-US" dirty="0" err="1"/>
              <a:t>Hadadezer</a:t>
            </a:r>
            <a:r>
              <a:rPr lang="en-US" dirty="0"/>
              <a:t> king of Zobah</a:t>
            </a:r>
          </a:p>
        </p:txBody>
      </p:sp>
    </p:spTree>
    <p:extLst>
      <p:ext uri="{BB962C8B-B14F-4D97-AF65-F5344CB8AC3E}">
        <p14:creationId xmlns:p14="http://schemas.microsoft.com/office/powerpoint/2010/main" val="28292589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Getty Villa\Assyrian reliefs\Relief of battle with camel rider, Assyrian, from central palace at Nimrud, 728 BC, tb100919334.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Casualties on a battlefield, from the central palace at Nimrud, 728 BC</a:t>
            </a:r>
          </a:p>
        </p:txBody>
      </p:sp>
      <p:sp>
        <p:nvSpPr>
          <p:cNvPr id="3" name="Text Placeholder 2"/>
          <p:cNvSpPr>
            <a:spLocks noGrp="1"/>
          </p:cNvSpPr>
          <p:nvPr>
            <p:ph type="body" sz="quarter" idx="12"/>
          </p:nvPr>
        </p:nvSpPr>
        <p:spPr/>
        <p:txBody>
          <a:bodyPr/>
          <a:lstStyle/>
          <a:p>
            <a:r>
              <a:rPr lang="en-US" dirty="0"/>
              <a:t>8:5</a:t>
            </a:r>
          </a:p>
        </p:txBody>
      </p:sp>
      <p:sp>
        <p:nvSpPr>
          <p:cNvPr id="4" name="Title 3"/>
          <p:cNvSpPr>
            <a:spLocks noGrp="1"/>
          </p:cNvSpPr>
          <p:nvPr>
            <p:ph type="title"/>
          </p:nvPr>
        </p:nvSpPr>
        <p:spPr/>
        <p:txBody>
          <a:bodyPr/>
          <a:lstStyle/>
          <a:p>
            <a:r>
              <a:rPr lang="en-US" dirty="0"/>
              <a:t>David struck down 22,000 men of the Arameans</a:t>
            </a:r>
          </a:p>
        </p:txBody>
      </p:sp>
    </p:spTree>
    <p:extLst>
      <p:ext uri="{BB962C8B-B14F-4D97-AF65-F5344CB8AC3E}">
        <p14:creationId xmlns:p14="http://schemas.microsoft.com/office/powerpoint/2010/main" val="36870828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Asiatic wounded by an arrow, reign of Amenhotep II, circa 1425 BC</a:t>
            </a:r>
          </a:p>
        </p:txBody>
      </p:sp>
      <p:sp>
        <p:nvSpPr>
          <p:cNvPr id="3" name="Text Placeholder 2"/>
          <p:cNvSpPr>
            <a:spLocks noGrp="1"/>
          </p:cNvSpPr>
          <p:nvPr>
            <p:ph type="body" sz="quarter" idx="12"/>
          </p:nvPr>
        </p:nvSpPr>
        <p:spPr/>
        <p:txBody>
          <a:bodyPr/>
          <a:lstStyle/>
          <a:p>
            <a:r>
              <a:rPr lang="en-US" dirty="0"/>
              <a:t>8:5</a:t>
            </a:r>
          </a:p>
        </p:txBody>
      </p:sp>
      <p:sp>
        <p:nvSpPr>
          <p:cNvPr id="4" name="Title 3"/>
          <p:cNvSpPr>
            <a:spLocks noGrp="1"/>
          </p:cNvSpPr>
          <p:nvPr>
            <p:ph type="title"/>
          </p:nvPr>
        </p:nvSpPr>
        <p:spPr/>
        <p:txBody>
          <a:bodyPr/>
          <a:lstStyle/>
          <a:p>
            <a:r>
              <a:rPr lang="en-US" dirty="0"/>
              <a:t>David struck down 22,000 men of the Arameans</a:t>
            </a:r>
          </a:p>
        </p:txBody>
      </p:sp>
      <p:pic>
        <p:nvPicPr>
          <p:cNvPr id="12290" name="Picture 2" descr="C:\Users\Kris\Documents\Bolen\El-Asasif, Asiatic soldiers trampled by royal chariot, reign of Amenhotep II perhaps, enemy dead, killed met544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1832"/>
            <a:ext cx="9144000" cy="497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75655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D6D0568F-667E-4481-BC88-E30597846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144" y="341847"/>
            <a:ext cx="8212391" cy="6177826"/>
          </a:xfrm>
          <a:prstGeom prst="rect">
            <a:avLst/>
          </a:prstGeom>
        </p:spPr>
      </p:pic>
      <p:sp>
        <p:nvSpPr>
          <p:cNvPr id="2" name="Text Placeholder 1"/>
          <p:cNvSpPr>
            <a:spLocks noGrp="1"/>
          </p:cNvSpPr>
          <p:nvPr>
            <p:ph type="body" sz="quarter" idx="10"/>
          </p:nvPr>
        </p:nvSpPr>
        <p:spPr/>
        <p:txBody>
          <a:bodyPr/>
          <a:lstStyle/>
          <a:p>
            <a:r>
              <a:rPr lang="en-US" dirty="0"/>
              <a:t>List of known kings of Aram-Damascus</a:t>
            </a:r>
          </a:p>
        </p:txBody>
      </p:sp>
      <p:sp>
        <p:nvSpPr>
          <p:cNvPr id="3" name="Text Placeholder 2"/>
          <p:cNvSpPr>
            <a:spLocks noGrp="1"/>
          </p:cNvSpPr>
          <p:nvPr>
            <p:ph type="body" sz="quarter" idx="12"/>
          </p:nvPr>
        </p:nvSpPr>
        <p:spPr/>
        <p:txBody>
          <a:bodyPr/>
          <a:lstStyle/>
          <a:p>
            <a:r>
              <a:rPr lang="en-US" dirty="0"/>
              <a:t>8:6</a:t>
            </a:r>
          </a:p>
        </p:txBody>
      </p:sp>
      <p:sp>
        <p:nvSpPr>
          <p:cNvPr id="4" name="Title 3"/>
          <p:cNvSpPr>
            <a:spLocks noGrp="1"/>
          </p:cNvSpPr>
          <p:nvPr>
            <p:ph type="title"/>
          </p:nvPr>
        </p:nvSpPr>
        <p:spPr/>
        <p:txBody>
          <a:bodyPr/>
          <a:lstStyle/>
          <a:p>
            <a:r>
              <a:rPr lang="en-US" dirty="0"/>
              <a:t>Then David put garrisons in Aram of Damascus</a:t>
            </a:r>
          </a:p>
        </p:txBody>
      </p:sp>
    </p:spTree>
    <p:extLst>
      <p:ext uri="{BB962C8B-B14F-4D97-AF65-F5344CB8AC3E}">
        <p14:creationId xmlns:p14="http://schemas.microsoft.com/office/powerpoint/2010/main" val="11037189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wnloads\cf03-77.jpg">
            <a:extLst>
              <a:ext uri="{FF2B5EF4-FFF2-40B4-BE49-F238E27FC236}">
                <a16:creationId xmlns:a16="http://schemas.microsoft.com/office/drawing/2014/main" id="{6C9E1E61-78F2-4030-A132-4AF9640C4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6" y="292100"/>
            <a:ext cx="9151416" cy="6268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View over the city of Damascus </a:t>
            </a:r>
          </a:p>
        </p:txBody>
      </p:sp>
      <p:sp>
        <p:nvSpPr>
          <p:cNvPr id="3" name="Text Placeholder 2"/>
          <p:cNvSpPr>
            <a:spLocks noGrp="1"/>
          </p:cNvSpPr>
          <p:nvPr>
            <p:ph type="body" sz="quarter" idx="12"/>
          </p:nvPr>
        </p:nvSpPr>
        <p:spPr/>
        <p:txBody>
          <a:bodyPr/>
          <a:lstStyle/>
          <a:p>
            <a:r>
              <a:rPr lang="en-US" dirty="0"/>
              <a:t>8:6</a:t>
            </a:r>
          </a:p>
        </p:txBody>
      </p:sp>
      <p:sp>
        <p:nvSpPr>
          <p:cNvPr id="4" name="Title 3"/>
          <p:cNvSpPr>
            <a:spLocks noGrp="1"/>
          </p:cNvSpPr>
          <p:nvPr>
            <p:ph type="title"/>
          </p:nvPr>
        </p:nvSpPr>
        <p:spPr/>
        <p:txBody>
          <a:bodyPr/>
          <a:lstStyle/>
          <a:p>
            <a:r>
              <a:rPr lang="en-US" dirty="0"/>
              <a:t>Then David put garrisons in Aram of Damascus</a:t>
            </a:r>
          </a:p>
        </p:txBody>
      </p:sp>
    </p:spTree>
    <p:extLst>
      <p:ext uri="{BB962C8B-B14F-4D97-AF65-F5344CB8AC3E}">
        <p14:creationId xmlns:p14="http://schemas.microsoft.com/office/powerpoint/2010/main" val="19918176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at, sitting, wooden, brown&#10;&#10;Description automatically generated">
            <a:extLst>
              <a:ext uri="{FF2B5EF4-FFF2-40B4-BE49-F238E27FC236}">
                <a16:creationId xmlns:a16="http://schemas.microsoft.com/office/drawing/2014/main" id="{0728A2AC-FB1D-4913-B84E-0D69883453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9496"/>
            <a:ext cx="9144000" cy="5779008"/>
          </a:xfrm>
          <a:prstGeom prst="rect">
            <a:avLst/>
          </a:prstGeom>
        </p:spPr>
      </p:pic>
      <p:sp>
        <p:nvSpPr>
          <p:cNvPr id="2" name="Text Placeholder 1"/>
          <p:cNvSpPr>
            <a:spLocks noGrp="1"/>
          </p:cNvSpPr>
          <p:nvPr>
            <p:ph type="body" sz="quarter" idx="10"/>
          </p:nvPr>
        </p:nvSpPr>
        <p:spPr/>
        <p:txBody>
          <a:bodyPr/>
          <a:lstStyle/>
          <a:p>
            <a:r>
              <a:rPr lang="en-US" dirty="0"/>
              <a:t>Figures carrying goods, on the bronze gate bands from Balawat, 858–824 BC</a:t>
            </a:r>
          </a:p>
        </p:txBody>
      </p:sp>
      <p:sp>
        <p:nvSpPr>
          <p:cNvPr id="3" name="Text Placeholder 2"/>
          <p:cNvSpPr>
            <a:spLocks noGrp="1"/>
          </p:cNvSpPr>
          <p:nvPr>
            <p:ph type="body" sz="quarter" idx="12"/>
          </p:nvPr>
        </p:nvSpPr>
        <p:spPr/>
        <p:txBody>
          <a:bodyPr/>
          <a:lstStyle/>
          <a:p>
            <a:r>
              <a:rPr lang="en-US" dirty="0"/>
              <a:t>8:6</a:t>
            </a:r>
          </a:p>
        </p:txBody>
      </p:sp>
      <p:sp>
        <p:nvSpPr>
          <p:cNvPr id="4" name="Title 3"/>
          <p:cNvSpPr>
            <a:spLocks noGrp="1"/>
          </p:cNvSpPr>
          <p:nvPr>
            <p:ph type="title"/>
          </p:nvPr>
        </p:nvSpPr>
        <p:spPr/>
        <p:txBody>
          <a:bodyPr/>
          <a:lstStyle/>
          <a:p>
            <a:r>
              <a:rPr lang="en-US" dirty="0"/>
              <a:t>The Arameans became servants to David and brought tribute</a:t>
            </a:r>
          </a:p>
        </p:txBody>
      </p:sp>
    </p:spTree>
    <p:extLst>
      <p:ext uri="{BB962C8B-B14F-4D97-AF65-F5344CB8AC3E}">
        <p14:creationId xmlns:p14="http://schemas.microsoft.com/office/powerpoint/2010/main" val="7424882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Train of camels</a:t>
            </a:r>
          </a:p>
        </p:txBody>
      </p:sp>
      <p:sp>
        <p:nvSpPr>
          <p:cNvPr id="3" name="Text Placeholder 2"/>
          <p:cNvSpPr>
            <a:spLocks noGrp="1"/>
          </p:cNvSpPr>
          <p:nvPr>
            <p:ph type="body" sz="quarter" idx="12"/>
          </p:nvPr>
        </p:nvSpPr>
        <p:spPr/>
        <p:txBody>
          <a:bodyPr/>
          <a:lstStyle/>
          <a:p>
            <a:r>
              <a:rPr lang="en-US" dirty="0"/>
              <a:t>8:6</a:t>
            </a:r>
          </a:p>
        </p:txBody>
      </p:sp>
      <p:sp>
        <p:nvSpPr>
          <p:cNvPr id="4" name="Title 3"/>
          <p:cNvSpPr>
            <a:spLocks noGrp="1"/>
          </p:cNvSpPr>
          <p:nvPr>
            <p:ph type="title"/>
          </p:nvPr>
        </p:nvSpPr>
        <p:spPr/>
        <p:txBody>
          <a:bodyPr/>
          <a:lstStyle/>
          <a:p>
            <a:r>
              <a:rPr lang="en-US" dirty="0"/>
              <a:t>The Arameans became servants to David and brought tribute</a:t>
            </a:r>
          </a:p>
        </p:txBody>
      </p:sp>
      <p:pic>
        <p:nvPicPr>
          <p:cNvPr id="5" name="Picture 4" descr="Train of camels, mat0066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13816"/>
            <a:ext cx="9144000" cy="5230368"/>
          </a:xfrm>
          <a:prstGeom prst="rect">
            <a:avLst/>
          </a:prstGeom>
        </p:spPr>
      </p:pic>
    </p:spTree>
    <p:extLst>
      <p:ext uri="{BB962C8B-B14F-4D97-AF65-F5344CB8AC3E}">
        <p14:creationId xmlns:p14="http://schemas.microsoft.com/office/powerpoint/2010/main" val="1559905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Battlefield strewn with dead enemies, reign of Ashurbanipal, 7th century BC</a:t>
            </a:r>
          </a:p>
        </p:txBody>
      </p:sp>
      <p:sp>
        <p:nvSpPr>
          <p:cNvPr id="3" name="Text Placeholder 2"/>
          <p:cNvSpPr>
            <a:spLocks noGrp="1"/>
          </p:cNvSpPr>
          <p:nvPr>
            <p:ph type="body" sz="quarter" idx="12"/>
          </p:nvPr>
        </p:nvSpPr>
        <p:spPr/>
        <p:txBody>
          <a:bodyPr/>
          <a:lstStyle/>
          <a:p>
            <a:r>
              <a:rPr lang="ru-RU" dirty="0"/>
              <a:t>8:1</a:t>
            </a:r>
            <a:endParaRPr lang="en-US" dirty="0"/>
          </a:p>
        </p:txBody>
      </p:sp>
      <p:sp>
        <p:nvSpPr>
          <p:cNvPr id="4" name="Title 3"/>
          <p:cNvSpPr>
            <a:spLocks noGrp="1"/>
          </p:cNvSpPr>
          <p:nvPr>
            <p:ph type="title"/>
          </p:nvPr>
        </p:nvSpPr>
        <p:spPr/>
        <p:txBody>
          <a:bodyPr/>
          <a:lstStyle/>
          <a:p>
            <a:r>
              <a:rPr lang="en-US" dirty="0"/>
              <a:t>After this, David defeated the Philistines and subdued them</a:t>
            </a:r>
          </a:p>
        </p:txBody>
      </p:sp>
      <p:pic>
        <p:nvPicPr>
          <p:cNvPr id="3074" name="Picture 2" descr="C:\Users\Kris\Documents\Bolen\Battlefield strewn with dead enemies, reign of Ashurbanipal, 7th century BC British Museum wiki450613651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600"/>
            <a:ext cx="9144000" cy="614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80329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ine of camels, mat06798.jpg"/>
          <p:cNvPicPr>
            <a:picLocks noChangeAspect="1"/>
          </p:cNvPicPr>
          <p:nvPr/>
        </p:nvPicPr>
        <p:blipFill rotWithShape="1">
          <a:blip r:embed="rId3">
            <a:extLst>
              <a:ext uri="{28A0092B-C50C-407E-A947-70E740481C1C}">
                <a14:useLocalDpi xmlns:a14="http://schemas.microsoft.com/office/drawing/2010/main" val="0"/>
              </a:ext>
            </a:extLst>
          </a:blip>
          <a:srcRect t="1350"/>
          <a:stretch/>
        </p:blipFill>
        <p:spPr>
          <a:xfrm>
            <a:off x="0" y="41788"/>
            <a:ext cx="9144000" cy="6774424"/>
          </a:xfrm>
          <a:prstGeom prst="rect">
            <a:avLst/>
          </a:prstGeom>
        </p:spPr>
      </p:pic>
      <p:sp>
        <p:nvSpPr>
          <p:cNvPr id="2" name="Text Placeholder 1"/>
          <p:cNvSpPr>
            <a:spLocks noGrp="1"/>
          </p:cNvSpPr>
          <p:nvPr>
            <p:ph type="body" sz="quarter" idx="10"/>
          </p:nvPr>
        </p:nvSpPr>
        <p:spPr/>
        <p:txBody>
          <a:bodyPr/>
          <a:lstStyle/>
          <a:p>
            <a:r>
              <a:rPr lang="en-US" dirty="0"/>
              <a:t>Train of camels</a:t>
            </a:r>
          </a:p>
        </p:txBody>
      </p:sp>
      <p:sp>
        <p:nvSpPr>
          <p:cNvPr id="3" name="Text Placeholder 2"/>
          <p:cNvSpPr>
            <a:spLocks noGrp="1"/>
          </p:cNvSpPr>
          <p:nvPr>
            <p:ph type="body" sz="quarter" idx="12"/>
          </p:nvPr>
        </p:nvSpPr>
        <p:spPr/>
        <p:txBody>
          <a:bodyPr/>
          <a:lstStyle/>
          <a:p>
            <a:r>
              <a:rPr lang="en-US" dirty="0"/>
              <a:t>8:6</a:t>
            </a:r>
          </a:p>
        </p:txBody>
      </p:sp>
      <p:sp>
        <p:nvSpPr>
          <p:cNvPr id="4" name="Title 3"/>
          <p:cNvSpPr>
            <a:spLocks noGrp="1"/>
          </p:cNvSpPr>
          <p:nvPr>
            <p:ph type="title"/>
          </p:nvPr>
        </p:nvSpPr>
        <p:spPr/>
        <p:txBody>
          <a:bodyPr/>
          <a:lstStyle/>
          <a:p>
            <a:r>
              <a:rPr lang="en-US" dirty="0"/>
              <a:t>The Arameans became servants to David and brought tribute</a:t>
            </a:r>
          </a:p>
        </p:txBody>
      </p:sp>
    </p:spTree>
    <p:extLst>
      <p:ext uri="{BB962C8B-B14F-4D97-AF65-F5344CB8AC3E}">
        <p14:creationId xmlns:p14="http://schemas.microsoft.com/office/powerpoint/2010/main" val="2242565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Camels brought as tribute from </a:t>
            </a:r>
            <a:r>
              <a:rPr lang="en-US" dirty="0" err="1"/>
              <a:t>Musri</a:t>
            </a:r>
            <a:r>
              <a:rPr lang="en-US" dirty="0"/>
              <a:t>, from Side A of the Black Obelisk, 9th century BC</a:t>
            </a:r>
          </a:p>
        </p:txBody>
      </p:sp>
      <p:sp>
        <p:nvSpPr>
          <p:cNvPr id="3" name="Text Placeholder 2"/>
          <p:cNvSpPr>
            <a:spLocks noGrp="1"/>
          </p:cNvSpPr>
          <p:nvPr>
            <p:ph type="body" sz="quarter" idx="12"/>
          </p:nvPr>
        </p:nvSpPr>
        <p:spPr/>
        <p:txBody>
          <a:bodyPr/>
          <a:lstStyle/>
          <a:p>
            <a:r>
              <a:rPr lang="en-US" dirty="0"/>
              <a:t>8:6</a:t>
            </a:r>
          </a:p>
        </p:txBody>
      </p:sp>
      <p:sp>
        <p:nvSpPr>
          <p:cNvPr id="4" name="Title 3"/>
          <p:cNvSpPr>
            <a:spLocks noGrp="1"/>
          </p:cNvSpPr>
          <p:nvPr>
            <p:ph type="title"/>
          </p:nvPr>
        </p:nvSpPr>
        <p:spPr/>
        <p:txBody>
          <a:bodyPr/>
          <a:lstStyle/>
          <a:p>
            <a:r>
              <a:rPr lang="en-US" dirty="0"/>
              <a:t>The Arameans became servants to David and brought tribute</a:t>
            </a:r>
          </a:p>
        </p:txBody>
      </p:sp>
      <p:pic>
        <p:nvPicPr>
          <p:cNvPr id="6" name="Picture 5" descr="Black Obelisk, Side A, tribute from Musri, camels, tb11200481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8621"/>
            <a:ext cx="9144000" cy="6080759"/>
          </a:xfrm>
          <a:prstGeom prst="rect">
            <a:avLst/>
          </a:prstGeom>
        </p:spPr>
      </p:pic>
    </p:spTree>
    <p:extLst>
      <p:ext uri="{BB962C8B-B14F-4D97-AF65-F5344CB8AC3E}">
        <p14:creationId xmlns:p14="http://schemas.microsoft.com/office/powerpoint/2010/main" val="95651363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 that has a rock wall&#10;&#10;Description automatically generated">
            <a:extLst>
              <a:ext uri="{FF2B5EF4-FFF2-40B4-BE49-F238E27FC236}">
                <a16:creationId xmlns:a16="http://schemas.microsoft.com/office/drawing/2014/main" id="{88EF8CA7-BE90-412D-B765-236D7DB8E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Relief of Assyrian soldiers, from Nineveh, reign of Sennacherib, 7th century BC</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Hadadezer . . . to Jerusalem</a:t>
            </a:r>
          </a:p>
        </p:txBody>
      </p:sp>
    </p:spTree>
    <p:extLst>
      <p:ext uri="{BB962C8B-B14F-4D97-AF65-F5344CB8AC3E}">
        <p14:creationId xmlns:p14="http://schemas.microsoft.com/office/powerpoint/2010/main" val="11077189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musicians and shield bearers, from a palace in Nineveh </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a:t>
            </a:r>
            <a:r>
              <a:rPr lang="en-US" dirty="0" err="1"/>
              <a:t>Hadadezer</a:t>
            </a:r>
            <a:r>
              <a:rPr lang="en-US" dirty="0"/>
              <a:t> . . . to Jerusalem</a:t>
            </a:r>
          </a:p>
        </p:txBody>
      </p:sp>
      <p:pic>
        <p:nvPicPr>
          <p:cNvPr id="6" name="Picture 5" descr="Nineveh palace, musicians and shield bearers, adr070512614-001.jpg"/>
          <p:cNvPicPr>
            <a:picLocks noChangeAspect="1"/>
          </p:cNvPicPr>
          <p:nvPr/>
        </p:nvPicPr>
        <p:blipFill rotWithShape="1">
          <a:blip r:embed="rId3" cstate="print">
            <a:extLst>
              <a:ext uri="{28A0092B-C50C-407E-A947-70E740481C1C}">
                <a14:useLocalDpi xmlns:a14="http://schemas.microsoft.com/office/drawing/2010/main" val="0"/>
              </a:ext>
            </a:extLst>
          </a:blip>
          <a:srcRect b="4268"/>
          <a:stretch/>
        </p:blipFill>
        <p:spPr>
          <a:xfrm>
            <a:off x="-9278" y="547570"/>
            <a:ext cx="9162557" cy="5762860"/>
          </a:xfrm>
          <a:prstGeom prst="rect">
            <a:avLst/>
          </a:prstGeom>
        </p:spPr>
      </p:pic>
    </p:spTree>
    <p:extLst>
      <p:ext uri="{BB962C8B-B14F-4D97-AF65-F5344CB8AC3E}">
        <p14:creationId xmlns:p14="http://schemas.microsoft.com/office/powerpoint/2010/main" val="15653075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Rijksmuseum van Oudheden\Ancient Near East\Northwest Iran, bronze shield with incised decoration, 1st millennium BC, adr18052070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998" y="85725"/>
            <a:ext cx="7426005"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shield with incised decoration, from northwest Iran, 1st millennium BC</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a:t>
            </a:r>
            <a:r>
              <a:rPr lang="en-US" dirty="0" err="1"/>
              <a:t>Hadadezer</a:t>
            </a:r>
            <a:r>
              <a:rPr lang="en-US" dirty="0"/>
              <a:t> . . . to Jerusalem</a:t>
            </a:r>
          </a:p>
        </p:txBody>
      </p:sp>
    </p:spTree>
    <p:extLst>
      <p:ext uri="{BB962C8B-B14F-4D97-AF65-F5344CB8AC3E}">
        <p14:creationId xmlns:p14="http://schemas.microsoft.com/office/powerpoint/2010/main" val="9932602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3 Museums 2014\UK Museums\British Museum\Assyria\Nimrud, northwest palace, bronze shield, 9th-8th c, tb11200478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112" y="33641"/>
            <a:ext cx="7145776" cy="665748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shield from the northwest palace at Nimrud, 9th–8th centuries BC</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a:t>
            </a:r>
            <a:r>
              <a:rPr lang="en-US" dirty="0" err="1"/>
              <a:t>Hadadezer</a:t>
            </a:r>
            <a:r>
              <a:rPr lang="en-US" dirty="0"/>
              <a:t> . . . to Jerusalem</a:t>
            </a:r>
          </a:p>
        </p:txBody>
      </p:sp>
    </p:spTree>
    <p:extLst>
      <p:ext uri="{BB962C8B-B14F-4D97-AF65-F5344CB8AC3E}">
        <p14:creationId xmlns:p14="http://schemas.microsoft.com/office/powerpoint/2010/main" val="24132076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of a person&#10;&#10;Description automatically generated">
            <a:extLst>
              <a:ext uri="{FF2B5EF4-FFF2-40B4-BE49-F238E27FC236}">
                <a16:creationId xmlns:a16="http://schemas.microsoft.com/office/drawing/2014/main" id="{EEABC7F6-A973-433B-A27F-CE77488C48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9164"/>
            <a:ext cx="9144000" cy="6519672"/>
          </a:xfrm>
          <a:prstGeom prst="rect">
            <a:avLst/>
          </a:prstGeom>
        </p:spPr>
      </p:pic>
      <p:sp>
        <p:nvSpPr>
          <p:cNvPr id="2" name="Text Placeholder 1"/>
          <p:cNvSpPr>
            <a:spLocks noGrp="1"/>
          </p:cNvSpPr>
          <p:nvPr>
            <p:ph type="body" sz="quarter" idx="10"/>
          </p:nvPr>
        </p:nvSpPr>
        <p:spPr/>
        <p:txBody>
          <a:bodyPr/>
          <a:lstStyle/>
          <a:p>
            <a:r>
              <a:rPr lang="en-US" dirty="0"/>
              <a:t>Fresco of a reflection on a golden shield, from Pompeii, 1st century BC or 1st century AD</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a:t>
            </a:r>
            <a:r>
              <a:rPr lang="en-US" dirty="0" err="1"/>
              <a:t>Hadadezer</a:t>
            </a:r>
            <a:r>
              <a:rPr lang="en-US" dirty="0"/>
              <a:t> . . . to Jerusalem</a:t>
            </a:r>
          </a:p>
        </p:txBody>
      </p:sp>
    </p:spTree>
    <p:extLst>
      <p:ext uri="{BB962C8B-B14F-4D97-AF65-F5344CB8AC3E}">
        <p14:creationId xmlns:p14="http://schemas.microsoft.com/office/powerpoint/2010/main" val="12172804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wooden, sitting&#10;&#10;Description automatically generated">
            <a:extLst>
              <a:ext uri="{FF2B5EF4-FFF2-40B4-BE49-F238E27FC236}">
                <a16:creationId xmlns:a16="http://schemas.microsoft.com/office/drawing/2014/main" id="{32C79DC2-B276-4528-9EE4-0D2D17A80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3292" y="0"/>
            <a:ext cx="6757416" cy="6858000"/>
          </a:xfrm>
          <a:prstGeom prst="rect">
            <a:avLst/>
          </a:prstGeom>
        </p:spPr>
      </p:pic>
      <p:sp>
        <p:nvSpPr>
          <p:cNvPr id="2" name="Text Placeholder 1"/>
          <p:cNvSpPr>
            <a:spLocks noGrp="1"/>
          </p:cNvSpPr>
          <p:nvPr>
            <p:ph type="body" sz="quarter" idx="10"/>
          </p:nvPr>
        </p:nvSpPr>
        <p:spPr/>
        <p:txBody>
          <a:bodyPr/>
          <a:lstStyle/>
          <a:p>
            <a:r>
              <a:rPr lang="en-US" dirty="0"/>
              <a:t>Golden sun disk pectoral, from the Caspian Sea coastal region, Iron Age, 10th–9th centuries BC</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a:t>
            </a:r>
            <a:r>
              <a:rPr lang="en-US" dirty="0" err="1"/>
              <a:t>Hadadezer</a:t>
            </a:r>
            <a:r>
              <a:rPr lang="en-US" dirty="0"/>
              <a:t> . . . to Jerusalem</a:t>
            </a:r>
          </a:p>
        </p:txBody>
      </p:sp>
    </p:spTree>
    <p:extLst>
      <p:ext uri="{BB962C8B-B14F-4D97-AF65-F5344CB8AC3E}">
        <p14:creationId xmlns:p14="http://schemas.microsoft.com/office/powerpoint/2010/main" val="41102668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temple at </a:t>
            </a:r>
            <a:r>
              <a:rPr lang="en-US" dirty="0" err="1"/>
              <a:t>Musasir</a:t>
            </a:r>
            <a:r>
              <a:rPr lang="en-US" dirty="0"/>
              <a:t> decorated with shields, from </a:t>
            </a:r>
            <a:r>
              <a:rPr lang="en-US" dirty="0" err="1"/>
              <a:t>Khorsabad</a:t>
            </a:r>
            <a:r>
              <a:rPr lang="en-US" dirty="0"/>
              <a:t>, reign of Sargon II (sketch)</a:t>
            </a:r>
          </a:p>
        </p:txBody>
      </p:sp>
      <p:sp>
        <p:nvSpPr>
          <p:cNvPr id="3" name="Text Placeholder 2"/>
          <p:cNvSpPr>
            <a:spLocks noGrp="1"/>
          </p:cNvSpPr>
          <p:nvPr>
            <p:ph type="body" sz="quarter" idx="12"/>
          </p:nvPr>
        </p:nvSpPr>
        <p:spPr/>
        <p:txBody>
          <a:bodyPr/>
          <a:lstStyle/>
          <a:p>
            <a:r>
              <a:rPr lang="en-US" dirty="0"/>
              <a:t>8:7</a:t>
            </a:r>
          </a:p>
        </p:txBody>
      </p:sp>
      <p:sp>
        <p:nvSpPr>
          <p:cNvPr id="4" name="Title 3"/>
          <p:cNvSpPr>
            <a:spLocks noGrp="1"/>
          </p:cNvSpPr>
          <p:nvPr>
            <p:ph type="title"/>
          </p:nvPr>
        </p:nvSpPr>
        <p:spPr/>
        <p:txBody>
          <a:bodyPr/>
          <a:lstStyle/>
          <a:p>
            <a:r>
              <a:rPr lang="en-US" dirty="0"/>
              <a:t>David took the shields of gold carried by the servants of </a:t>
            </a:r>
            <a:r>
              <a:rPr lang="en-US" dirty="0" err="1"/>
              <a:t>Hadadezer</a:t>
            </a:r>
            <a:r>
              <a:rPr lang="en-US" dirty="0"/>
              <a:t> . . . to Jerusalem</a:t>
            </a:r>
          </a:p>
        </p:txBody>
      </p:sp>
      <p:pic>
        <p:nvPicPr>
          <p:cNvPr id="5" name="Picture 4" descr="Plundering temple with shields of Musasir, Sargon, Botta.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67339"/>
            <a:ext cx="9144000" cy="4523322"/>
          </a:xfrm>
          <a:prstGeom prst="rect">
            <a:avLst/>
          </a:prstGeom>
        </p:spPr>
      </p:pic>
    </p:spTree>
    <p:extLst>
      <p:ext uri="{BB962C8B-B14F-4D97-AF65-F5344CB8AC3E}">
        <p14:creationId xmlns:p14="http://schemas.microsoft.com/office/powerpoint/2010/main" val="42721769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1A8B060D-E773-4C3C-97A8-53E8D13C1682}"/>
              </a:ext>
            </a:extLst>
          </p:cNvPr>
          <p:cNvPicPr>
            <a:picLocks noChangeAspect="1"/>
          </p:cNvPicPr>
          <p:nvPr/>
        </p:nvPicPr>
        <p:blipFill rotWithShape="1">
          <a:blip r:embed="rId3">
            <a:extLst>
              <a:ext uri="{28A0092B-C50C-407E-A947-70E740481C1C}">
                <a14:useLocalDpi xmlns:a14="http://schemas.microsoft.com/office/drawing/2010/main" val="0"/>
              </a:ext>
            </a:extLst>
          </a:blip>
          <a:srcRect t="3889"/>
          <a:stretch/>
        </p:blipFill>
        <p:spPr>
          <a:xfrm>
            <a:off x="0" y="0"/>
            <a:ext cx="9144000" cy="6591300"/>
          </a:xfrm>
          <a:prstGeom prst="rect">
            <a:avLst/>
          </a:prstGeom>
        </p:spPr>
      </p:pic>
      <p:sp>
        <p:nvSpPr>
          <p:cNvPr id="2" name="Text Placeholder 1"/>
          <p:cNvSpPr>
            <a:spLocks noGrp="1"/>
          </p:cNvSpPr>
          <p:nvPr>
            <p:ph type="body" sz="quarter" idx="10"/>
          </p:nvPr>
        </p:nvSpPr>
        <p:spPr/>
        <p:txBody>
          <a:bodyPr/>
          <a:lstStyle/>
          <a:p>
            <a:r>
              <a:rPr lang="en-US" dirty="0"/>
              <a:t>Jerusalem and the City of David (aerial view from the south)</a:t>
            </a:r>
          </a:p>
        </p:txBody>
      </p:sp>
      <p:sp>
        <p:nvSpPr>
          <p:cNvPr id="3" name="Text Placeholder 2"/>
          <p:cNvSpPr>
            <a:spLocks noGrp="1"/>
          </p:cNvSpPr>
          <p:nvPr>
            <p:ph type="body" sz="quarter" idx="12"/>
          </p:nvPr>
        </p:nvSpPr>
        <p:spPr/>
        <p:txBody>
          <a:bodyPr/>
          <a:lstStyle/>
          <a:p>
            <a:r>
              <a:rPr lang="fi-FI" dirty="0"/>
              <a:t>8:7</a:t>
            </a:r>
            <a:endParaRPr lang="en-US" dirty="0"/>
          </a:p>
        </p:txBody>
      </p:sp>
      <p:sp>
        <p:nvSpPr>
          <p:cNvPr id="4" name="Title 3"/>
          <p:cNvSpPr>
            <a:spLocks noGrp="1"/>
          </p:cNvSpPr>
          <p:nvPr>
            <p:ph type="title"/>
          </p:nvPr>
        </p:nvSpPr>
        <p:spPr/>
        <p:txBody>
          <a:bodyPr/>
          <a:lstStyle/>
          <a:p>
            <a:r>
              <a:rPr lang="en-US" dirty="0"/>
              <a:t>David took the shields of gold carried by the servants of Hadadezer . . . to Jerusalem</a:t>
            </a:r>
          </a:p>
        </p:txBody>
      </p:sp>
    </p:spTree>
    <p:extLst>
      <p:ext uri="{BB962C8B-B14F-4D97-AF65-F5344CB8AC3E}">
        <p14:creationId xmlns:p14="http://schemas.microsoft.com/office/powerpoint/2010/main" val="2824810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46D2A19B-B976-466D-8D69-FD0BF72B20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Assyrian king with an enemy beneath his foot, from Nimrud, circa 728 BC</a:t>
            </a:r>
          </a:p>
        </p:txBody>
      </p:sp>
      <p:sp>
        <p:nvSpPr>
          <p:cNvPr id="3" name="Text Placeholder 2"/>
          <p:cNvSpPr>
            <a:spLocks noGrp="1"/>
          </p:cNvSpPr>
          <p:nvPr>
            <p:ph type="body" sz="quarter" idx="12"/>
          </p:nvPr>
        </p:nvSpPr>
        <p:spPr/>
        <p:txBody>
          <a:bodyPr/>
          <a:lstStyle/>
          <a:p>
            <a:r>
              <a:rPr lang="ru-RU" dirty="0"/>
              <a:t>8:1</a:t>
            </a:r>
            <a:endParaRPr lang="en-US" dirty="0"/>
          </a:p>
        </p:txBody>
      </p:sp>
      <p:sp>
        <p:nvSpPr>
          <p:cNvPr id="4" name="Title 3"/>
          <p:cNvSpPr>
            <a:spLocks noGrp="1"/>
          </p:cNvSpPr>
          <p:nvPr>
            <p:ph type="title"/>
          </p:nvPr>
        </p:nvSpPr>
        <p:spPr/>
        <p:txBody>
          <a:bodyPr/>
          <a:lstStyle/>
          <a:p>
            <a:r>
              <a:rPr lang="en-US" dirty="0"/>
              <a:t>After this, David defeated the Philistines and subdued them</a:t>
            </a:r>
          </a:p>
        </p:txBody>
      </p:sp>
    </p:spTree>
    <p:extLst>
      <p:ext uri="{BB962C8B-B14F-4D97-AF65-F5344CB8AC3E}">
        <p14:creationId xmlns:p14="http://schemas.microsoft.com/office/powerpoint/2010/main" val="62978917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7434C80E-DC3B-42E4-8576-017DE6D25AAB}"/>
              </a:ext>
            </a:extLst>
          </p:cNvPr>
          <p:cNvPicPr>
            <a:picLocks noChangeAspect="1"/>
          </p:cNvPicPr>
          <p:nvPr/>
        </p:nvPicPr>
        <p:blipFill rotWithShape="1">
          <a:blip r:embed="rId3">
            <a:extLst>
              <a:ext uri="{28A0092B-C50C-407E-A947-70E740481C1C}">
                <a14:useLocalDpi xmlns:a14="http://schemas.microsoft.com/office/drawing/2010/main" val="0"/>
              </a:ext>
            </a:extLst>
          </a:blip>
          <a:srcRect t="3889"/>
          <a:stretch/>
        </p:blipFill>
        <p:spPr>
          <a:xfrm>
            <a:off x="0" y="0"/>
            <a:ext cx="9144000" cy="6591300"/>
          </a:xfrm>
          <a:prstGeom prst="rect">
            <a:avLst/>
          </a:prstGeom>
        </p:spPr>
      </p:pic>
      <p:sp>
        <p:nvSpPr>
          <p:cNvPr id="2" name="Text Placeholder 1"/>
          <p:cNvSpPr>
            <a:spLocks noGrp="1"/>
          </p:cNvSpPr>
          <p:nvPr>
            <p:ph type="body" sz="quarter" idx="10"/>
          </p:nvPr>
        </p:nvSpPr>
        <p:spPr/>
        <p:txBody>
          <a:bodyPr/>
          <a:lstStyle/>
          <a:p>
            <a:r>
              <a:rPr lang="en-US" dirty="0"/>
              <a:t>Jerusalem and the City of David (aerial view from the south)</a:t>
            </a:r>
          </a:p>
        </p:txBody>
      </p:sp>
      <p:sp>
        <p:nvSpPr>
          <p:cNvPr id="3" name="Text Placeholder 2"/>
          <p:cNvSpPr>
            <a:spLocks noGrp="1"/>
          </p:cNvSpPr>
          <p:nvPr>
            <p:ph type="body" sz="quarter" idx="12"/>
          </p:nvPr>
        </p:nvSpPr>
        <p:spPr/>
        <p:txBody>
          <a:bodyPr/>
          <a:lstStyle/>
          <a:p>
            <a:r>
              <a:rPr lang="fi-FI" dirty="0"/>
              <a:t>8:7</a:t>
            </a:r>
            <a:endParaRPr lang="en-US" dirty="0"/>
          </a:p>
        </p:txBody>
      </p:sp>
      <p:sp>
        <p:nvSpPr>
          <p:cNvPr id="4" name="Title 3"/>
          <p:cNvSpPr>
            <a:spLocks noGrp="1"/>
          </p:cNvSpPr>
          <p:nvPr>
            <p:ph type="title"/>
          </p:nvPr>
        </p:nvSpPr>
        <p:spPr/>
        <p:txBody>
          <a:bodyPr/>
          <a:lstStyle/>
          <a:p>
            <a:r>
              <a:rPr lang="en-US" dirty="0"/>
              <a:t>David took the shields of gold carried by the servants of Hadadezer . . . to Jerusalem</a:t>
            </a:r>
          </a:p>
        </p:txBody>
      </p:sp>
      <p:sp>
        <p:nvSpPr>
          <p:cNvPr id="32" name="Text Box 1030"/>
          <p:cNvSpPr txBox="1">
            <a:spLocks noChangeArrowheads="1"/>
          </p:cNvSpPr>
          <p:nvPr/>
        </p:nvSpPr>
        <p:spPr bwMode="auto">
          <a:xfrm>
            <a:off x="7015005" y="4122420"/>
            <a:ext cx="1582484"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Gihon Spring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3" name="Text Box 1030"/>
          <p:cNvSpPr txBox="1">
            <a:spLocks noChangeArrowheads="1"/>
          </p:cNvSpPr>
          <p:nvPr/>
        </p:nvSpPr>
        <p:spPr bwMode="auto">
          <a:xfrm>
            <a:off x="5866927" y="2509206"/>
            <a:ext cx="167385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5" name="Text Box 1030"/>
          <p:cNvSpPr txBox="1">
            <a:spLocks noChangeArrowheads="1"/>
          </p:cNvSpPr>
          <p:nvPr/>
        </p:nvSpPr>
        <p:spPr bwMode="auto">
          <a:xfrm>
            <a:off x="4943295" y="3868677"/>
            <a:ext cx="796632" cy="1015663"/>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City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of David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19" name="Straight Arrow Connector 18"/>
          <p:cNvCxnSpPr/>
          <p:nvPr/>
        </p:nvCxnSpPr>
        <p:spPr>
          <a:xfrm flipH="1" flipV="1">
            <a:off x="6519705" y="4197350"/>
            <a:ext cx="457200" cy="10987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1" name="Freeform 10"/>
          <p:cNvSpPr/>
          <p:nvPr/>
        </p:nvSpPr>
        <p:spPr>
          <a:xfrm>
            <a:off x="5967414" y="3875825"/>
            <a:ext cx="438150" cy="272312"/>
          </a:xfrm>
          <a:custGeom>
            <a:avLst/>
            <a:gdLst>
              <a:gd name="connsiteX0" fmla="*/ 0 w 357187"/>
              <a:gd name="connsiteY0" fmla="*/ 109537 h 271462"/>
              <a:gd name="connsiteX1" fmla="*/ 85725 w 357187"/>
              <a:gd name="connsiteY1" fmla="*/ 0 h 271462"/>
              <a:gd name="connsiteX2" fmla="*/ 138112 w 357187"/>
              <a:gd name="connsiteY2" fmla="*/ 171450 h 271462"/>
              <a:gd name="connsiteX3" fmla="*/ 357187 w 357187"/>
              <a:gd name="connsiteY3" fmla="*/ 271462 h 271462"/>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438150"/>
              <a:gd name="connsiteY0" fmla="*/ 110414 h 286626"/>
              <a:gd name="connsiteX1" fmla="*/ 85725 w 438150"/>
              <a:gd name="connsiteY1" fmla="*/ 877 h 286626"/>
              <a:gd name="connsiteX2" fmla="*/ 138112 w 438150"/>
              <a:gd name="connsiteY2" fmla="*/ 172327 h 286626"/>
              <a:gd name="connsiteX3" fmla="*/ 438150 w 438150"/>
              <a:gd name="connsiteY3" fmla="*/ 286626 h 286626"/>
              <a:gd name="connsiteX0" fmla="*/ 0 w 438150"/>
              <a:gd name="connsiteY0" fmla="*/ 111178 h 287390"/>
              <a:gd name="connsiteX1" fmla="*/ 85725 w 438150"/>
              <a:gd name="connsiteY1" fmla="*/ 1641 h 287390"/>
              <a:gd name="connsiteX2" fmla="*/ 238125 w 438150"/>
              <a:gd name="connsiteY2" fmla="*/ 199285 h 287390"/>
              <a:gd name="connsiteX3" fmla="*/ 438150 w 438150"/>
              <a:gd name="connsiteY3" fmla="*/ 287390 h 287390"/>
              <a:gd name="connsiteX0" fmla="*/ 0 w 438150"/>
              <a:gd name="connsiteY0" fmla="*/ 104162 h 280374"/>
              <a:gd name="connsiteX1" fmla="*/ 85725 w 438150"/>
              <a:gd name="connsiteY1" fmla="*/ 1768 h 280374"/>
              <a:gd name="connsiteX2" fmla="*/ 238125 w 438150"/>
              <a:gd name="connsiteY2" fmla="*/ 192269 h 280374"/>
              <a:gd name="connsiteX3" fmla="*/ 438150 w 438150"/>
              <a:gd name="connsiteY3" fmla="*/ 280374 h 280374"/>
              <a:gd name="connsiteX0" fmla="*/ 0 w 438150"/>
              <a:gd name="connsiteY0" fmla="*/ 102787 h 278999"/>
              <a:gd name="connsiteX1" fmla="*/ 85725 w 438150"/>
              <a:gd name="connsiteY1" fmla="*/ 393 h 278999"/>
              <a:gd name="connsiteX2" fmla="*/ 133349 w 438150"/>
              <a:gd name="connsiteY2" fmla="*/ 140887 h 278999"/>
              <a:gd name="connsiteX3" fmla="*/ 238125 w 438150"/>
              <a:gd name="connsiteY3" fmla="*/ 190894 h 278999"/>
              <a:gd name="connsiteX4" fmla="*/ 438150 w 438150"/>
              <a:gd name="connsiteY4" fmla="*/ 278999 h 278999"/>
              <a:gd name="connsiteX0" fmla="*/ 0 w 438150"/>
              <a:gd name="connsiteY0" fmla="*/ 95683 h 271895"/>
              <a:gd name="connsiteX1" fmla="*/ 83344 w 438150"/>
              <a:gd name="connsiteY1" fmla="*/ 433 h 271895"/>
              <a:gd name="connsiteX2" fmla="*/ 133349 w 438150"/>
              <a:gd name="connsiteY2" fmla="*/ 133783 h 271895"/>
              <a:gd name="connsiteX3" fmla="*/ 238125 w 438150"/>
              <a:gd name="connsiteY3" fmla="*/ 183790 h 271895"/>
              <a:gd name="connsiteX4" fmla="*/ 438150 w 438150"/>
              <a:gd name="connsiteY4" fmla="*/ 271895 h 271895"/>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272312">
                <a:moveTo>
                  <a:pt x="0" y="96100"/>
                </a:moveTo>
                <a:cubicBezTo>
                  <a:pt x="28575" y="59588"/>
                  <a:pt x="43097" y="-8366"/>
                  <a:pt x="83344" y="850"/>
                </a:cubicBezTo>
                <a:cubicBezTo>
                  <a:pt x="122153" y="9737"/>
                  <a:pt x="107949" y="102450"/>
                  <a:pt x="133349" y="134200"/>
                </a:cubicBezTo>
                <a:cubicBezTo>
                  <a:pt x="158749" y="165950"/>
                  <a:pt x="187325" y="161188"/>
                  <a:pt x="238125" y="184207"/>
                </a:cubicBezTo>
                <a:cubicBezTo>
                  <a:pt x="288925" y="207226"/>
                  <a:pt x="343694" y="267550"/>
                  <a:pt x="438150" y="272312"/>
                </a:cubicBezTo>
              </a:path>
            </a:pathLst>
          </a:custGeom>
          <a:noFill/>
          <a:ln cap="rnd">
            <a:solidFill>
              <a:srgbClr val="2DC8FF"/>
            </a:solidFill>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1030"/>
          <p:cNvSpPr txBox="1">
            <a:spLocks noChangeArrowheads="1"/>
          </p:cNvSpPr>
          <p:nvPr/>
        </p:nvSpPr>
        <p:spPr bwMode="auto">
          <a:xfrm>
            <a:off x="6847273" y="3619500"/>
            <a:ext cx="174278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Warren’s Shaft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26" name="Straight Arrow Connector 25"/>
          <p:cNvCxnSpPr>
            <a:stCxn id="25" idx="1"/>
          </p:cNvCxnSpPr>
          <p:nvPr/>
        </p:nvCxnSpPr>
        <p:spPr>
          <a:xfrm flipH="1">
            <a:off x="6189030" y="3819555"/>
            <a:ext cx="658243" cy="1924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9" name="Freeform 8"/>
          <p:cNvSpPr/>
          <p:nvPr/>
        </p:nvSpPr>
        <p:spPr>
          <a:xfrm>
            <a:off x="4743285" y="3305818"/>
            <a:ext cx="1519374" cy="2002819"/>
          </a:xfrm>
          <a:custGeom>
            <a:avLst/>
            <a:gdLst>
              <a:gd name="connsiteX0" fmla="*/ 1577340 w 1577340"/>
              <a:gd name="connsiteY0" fmla="*/ 7620 h 1623060"/>
              <a:gd name="connsiteX1" fmla="*/ 830580 w 1577340"/>
              <a:gd name="connsiteY1" fmla="*/ 15240 h 1623060"/>
              <a:gd name="connsiteX2" fmla="*/ 0 w 1577340"/>
              <a:gd name="connsiteY2" fmla="*/ 952500 h 1623060"/>
              <a:gd name="connsiteX3" fmla="*/ 670560 w 1577340"/>
              <a:gd name="connsiteY3" fmla="*/ 1623060 h 1623060"/>
              <a:gd name="connsiteX4" fmla="*/ 1181100 w 1577340"/>
              <a:gd name="connsiteY4" fmla="*/ 762000 h 1623060"/>
              <a:gd name="connsiteX5" fmla="*/ 1516380 w 1577340"/>
              <a:gd name="connsiteY5" fmla="*/ 0 h 1623060"/>
              <a:gd name="connsiteX6" fmla="*/ 1493520 w 1577340"/>
              <a:gd name="connsiteY6" fmla="*/ 15240 h 1623060"/>
              <a:gd name="connsiteX7" fmla="*/ 1463040 w 1577340"/>
              <a:gd name="connsiteY7" fmla="*/ 0 h 1623060"/>
              <a:gd name="connsiteX8" fmla="*/ 1577340 w 1577340"/>
              <a:gd name="connsiteY8" fmla="*/ 7620 h 1623060"/>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93520 w 1577340"/>
              <a:gd name="connsiteY6" fmla="*/ 15240 h 1880235"/>
              <a:gd name="connsiteX7" fmla="*/ 1463040 w 1577340"/>
              <a:gd name="connsiteY7" fmla="*/ 0 h 1880235"/>
              <a:gd name="connsiteX8" fmla="*/ 1577340 w 1577340"/>
              <a:gd name="connsiteY8"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63040 w 1577340"/>
              <a:gd name="connsiteY6" fmla="*/ 0 h 1880235"/>
              <a:gd name="connsiteX7" fmla="*/ 1577340 w 1577340"/>
              <a:gd name="connsiteY7"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463040 w 1577340"/>
              <a:gd name="connsiteY5" fmla="*/ 0 h 1880235"/>
              <a:gd name="connsiteX6" fmla="*/ 1577340 w 1577340"/>
              <a:gd name="connsiteY6" fmla="*/ 7620 h 188023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81100 w 1577340"/>
              <a:gd name="connsiteY4" fmla="*/ 75438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80578"/>
              <a:gd name="connsiteX1" fmla="*/ 830580 w 1577340"/>
              <a:gd name="connsiteY1" fmla="*/ 7620 h 1880578"/>
              <a:gd name="connsiteX2" fmla="*/ 0 w 1577340"/>
              <a:gd name="connsiteY2" fmla="*/ 944880 h 1880578"/>
              <a:gd name="connsiteX3" fmla="*/ 708660 w 1577340"/>
              <a:gd name="connsiteY3" fmla="*/ 1872615 h 1880578"/>
              <a:gd name="connsiteX4" fmla="*/ 1190625 w 1577340"/>
              <a:gd name="connsiteY4" fmla="*/ 582930 h 1880578"/>
              <a:gd name="connsiteX5" fmla="*/ 1577340 w 1577340"/>
              <a:gd name="connsiteY5" fmla="*/ 0 h 1880578"/>
              <a:gd name="connsiteX0" fmla="*/ 1424940 w 1424940"/>
              <a:gd name="connsiteY0" fmla="*/ 0 h 1880578"/>
              <a:gd name="connsiteX1" fmla="*/ 678180 w 1424940"/>
              <a:gd name="connsiteY1" fmla="*/ 7620 h 1880578"/>
              <a:gd name="connsiteX2" fmla="*/ 0 w 1424940"/>
              <a:gd name="connsiteY2" fmla="*/ 944880 h 1880578"/>
              <a:gd name="connsiteX3" fmla="*/ 556260 w 1424940"/>
              <a:gd name="connsiteY3" fmla="*/ 1872615 h 1880578"/>
              <a:gd name="connsiteX4" fmla="*/ 1038225 w 1424940"/>
              <a:gd name="connsiteY4" fmla="*/ 582930 h 1880578"/>
              <a:gd name="connsiteX5" fmla="*/ 1424940 w 1424940"/>
              <a:gd name="connsiteY5" fmla="*/ 0 h 1880578"/>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168205 w 1434270"/>
              <a:gd name="connsiteY4" fmla="*/ 805180 h 1880772"/>
              <a:gd name="connsiteX5" fmla="*/ 1434270 w 1434270"/>
              <a:gd name="connsiteY5" fmla="*/ 0 h 1880772"/>
              <a:gd name="connsiteX0" fmla="*/ 1466020 w 1466020"/>
              <a:gd name="connsiteY0" fmla="*/ 81280 h 1873152"/>
              <a:gd name="connsiteX1" fmla="*/ 687510 w 1466020"/>
              <a:gd name="connsiteY1" fmla="*/ 0 h 1873152"/>
              <a:gd name="connsiteX2" fmla="*/ 9330 w 1466020"/>
              <a:gd name="connsiteY2" fmla="*/ 937260 h 1873152"/>
              <a:gd name="connsiteX3" fmla="*/ 565590 w 1466020"/>
              <a:gd name="connsiteY3" fmla="*/ 1864995 h 1873152"/>
              <a:gd name="connsiteX4" fmla="*/ 1168205 w 1466020"/>
              <a:gd name="connsiteY4" fmla="*/ 797560 h 1873152"/>
              <a:gd name="connsiteX5" fmla="*/ 1466020 w 1466020"/>
              <a:gd name="connsiteY5" fmla="*/ 81280 h 1873152"/>
              <a:gd name="connsiteX0" fmla="*/ 1523170 w 1523170"/>
              <a:gd name="connsiteY0" fmla="*/ 87630 h 1873152"/>
              <a:gd name="connsiteX1" fmla="*/ 687510 w 1523170"/>
              <a:gd name="connsiteY1" fmla="*/ 0 h 1873152"/>
              <a:gd name="connsiteX2" fmla="*/ 9330 w 1523170"/>
              <a:gd name="connsiteY2" fmla="*/ 937260 h 1873152"/>
              <a:gd name="connsiteX3" fmla="*/ 565590 w 1523170"/>
              <a:gd name="connsiteY3" fmla="*/ 1864995 h 1873152"/>
              <a:gd name="connsiteX4" fmla="*/ 1168205 w 1523170"/>
              <a:gd name="connsiteY4" fmla="*/ 797560 h 1873152"/>
              <a:gd name="connsiteX5" fmla="*/ 1523170 w 1523170"/>
              <a:gd name="connsiteY5" fmla="*/ 87630 h 1873152"/>
              <a:gd name="connsiteX0" fmla="*/ 1523170 w 1523170"/>
              <a:gd name="connsiteY0" fmla="*/ 106901 h 1892423"/>
              <a:gd name="connsiteX1" fmla="*/ 687510 w 1523170"/>
              <a:gd name="connsiteY1" fmla="*/ 19271 h 1892423"/>
              <a:gd name="connsiteX2" fmla="*/ 9330 w 1523170"/>
              <a:gd name="connsiteY2" fmla="*/ 956531 h 1892423"/>
              <a:gd name="connsiteX3" fmla="*/ 565590 w 1523170"/>
              <a:gd name="connsiteY3" fmla="*/ 1884266 h 1892423"/>
              <a:gd name="connsiteX4" fmla="*/ 1168205 w 1523170"/>
              <a:gd name="connsiteY4" fmla="*/ 816831 h 1892423"/>
              <a:gd name="connsiteX5" fmla="*/ 1523170 w 1523170"/>
              <a:gd name="connsiteY5" fmla="*/ 106901 h 1892423"/>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2337 w 1522337"/>
              <a:gd name="connsiteY0" fmla="*/ 134612 h 2001890"/>
              <a:gd name="connsiteX1" fmla="*/ 686677 w 1522337"/>
              <a:gd name="connsiteY1" fmla="*/ 46982 h 2001890"/>
              <a:gd name="connsiteX2" fmla="*/ 8497 w 1522337"/>
              <a:gd name="connsiteY2" fmla="*/ 984242 h 2001890"/>
              <a:gd name="connsiteX3" fmla="*/ 602857 w 1522337"/>
              <a:gd name="connsiteY3" fmla="*/ 1994527 h 2001890"/>
              <a:gd name="connsiteX4" fmla="*/ 1167372 w 1522337"/>
              <a:gd name="connsiteY4" fmla="*/ 844542 h 2001890"/>
              <a:gd name="connsiteX5" fmla="*/ 1522337 w 1522337"/>
              <a:gd name="connsiteY5" fmla="*/ 134612 h 2001890"/>
              <a:gd name="connsiteX0" fmla="*/ 1478876 w 1478876"/>
              <a:gd name="connsiteY0" fmla="*/ 134612 h 2004113"/>
              <a:gd name="connsiteX1" fmla="*/ 643216 w 1478876"/>
              <a:gd name="connsiteY1" fmla="*/ 46982 h 2004113"/>
              <a:gd name="connsiteX2" fmla="*/ 9486 w 1478876"/>
              <a:gd name="connsiteY2" fmla="*/ 1181092 h 2004113"/>
              <a:gd name="connsiteX3" fmla="*/ 559396 w 1478876"/>
              <a:gd name="connsiteY3" fmla="*/ 1994527 h 2004113"/>
              <a:gd name="connsiteX4" fmla="*/ 1123911 w 1478876"/>
              <a:gd name="connsiteY4" fmla="*/ 844542 h 2004113"/>
              <a:gd name="connsiteX5" fmla="*/ 1478876 w 1478876"/>
              <a:gd name="connsiteY5" fmla="*/ 134612 h 200411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10196 w 1510196"/>
              <a:gd name="connsiteY0" fmla="*/ 134612 h 2002819"/>
              <a:gd name="connsiteX1" fmla="*/ 674536 w 1510196"/>
              <a:gd name="connsiteY1" fmla="*/ 46982 h 2002819"/>
              <a:gd name="connsiteX2" fmla="*/ 15406 w 1510196"/>
              <a:gd name="connsiteY2" fmla="*/ 1085842 h 2002819"/>
              <a:gd name="connsiteX3" fmla="*/ 590716 w 1510196"/>
              <a:gd name="connsiteY3" fmla="*/ 1994527 h 2002819"/>
              <a:gd name="connsiteX4" fmla="*/ 1155231 w 1510196"/>
              <a:gd name="connsiteY4" fmla="*/ 844542 h 2002819"/>
              <a:gd name="connsiteX5" fmla="*/ 1510196 w 1510196"/>
              <a:gd name="connsiteY5" fmla="*/ 134612 h 2002819"/>
              <a:gd name="connsiteX0" fmla="*/ 1510196 w 1516632"/>
              <a:gd name="connsiteY0" fmla="*/ 134612 h 2002819"/>
              <a:gd name="connsiteX1" fmla="*/ 674536 w 1516632"/>
              <a:gd name="connsiteY1" fmla="*/ 46982 h 2002819"/>
              <a:gd name="connsiteX2" fmla="*/ 15406 w 1516632"/>
              <a:gd name="connsiteY2" fmla="*/ 1085842 h 2002819"/>
              <a:gd name="connsiteX3" fmla="*/ 590716 w 1516632"/>
              <a:gd name="connsiteY3" fmla="*/ 1994527 h 2002819"/>
              <a:gd name="connsiteX4" fmla="*/ 1155231 w 1516632"/>
              <a:gd name="connsiteY4" fmla="*/ 844542 h 2002819"/>
              <a:gd name="connsiteX5" fmla="*/ 1510196 w 1516632"/>
              <a:gd name="connsiteY5" fmla="*/ 134612 h 2002819"/>
              <a:gd name="connsiteX0" fmla="*/ 1510196 w 1519374"/>
              <a:gd name="connsiteY0" fmla="*/ 134612 h 2002819"/>
              <a:gd name="connsiteX1" fmla="*/ 674536 w 1519374"/>
              <a:gd name="connsiteY1" fmla="*/ 46982 h 2002819"/>
              <a:gd name="connsiteX2" fmla="*/ 15406 w 1519374"/>
              <a:gd name="connsiteY2" fmla="*/ 1085842 h 2002819"/>
              <a:gd name="connsiteX3" fmla="*/ 590716 w 1519374"/>
              <a:gd name="connsiteY3" fmla="*/ 1994527 h 2002819"/>
              <a:gd name="connsiteX4" fmla="*/ 1255243 w 1519374"/>
              <a:gd name="connsiteY4" fmla="*/ 820729 h 2002819"/>
              <a:gd name="connsiteX5" fmla="*/ 1510196 w 1519374"/>
              <a:gd name="connsiteY5" fmla="*/ 134612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374" h="2002819">
                <a:moveTo>
                  <a:pt x="1510196" y="134612"/>
                </a:moveTo>
                <a:cubicBezTo>
                  <a:pt x="1396743" y="-59698"/>
                  <a:pt x="819739" y="-8"/>
                  <a:pt x="674536" y="46982"/>
                </a:cubicBezTo>
                <a:cubicBezTo>
                  <a:pt x="410376" y="245102"/>
                  <a:pt x="173974" y="552254"/>
                  <a:pt x="15406" y="1085842"/>
                </a:cubicBezTo>
                <a:cubicBezTo>
                  <a:pt x="-80131" y="1407328"/>
                  <a:pt x="287821" y="2085332"/>
                  <a:pt x="590716" y="1994527"/>
                </a:cubicBezTo>
                <a:cubicBezTo>
                  <a:pt x="1224446" y="1802757"/>
                  <a:pt x="1094588" y="1250624"/>
                  <a:pt x="1255243" y="820729"/>
                </a:cubicBezTo>
                <a:cubicBezTo>
                  <a:pt x="1373565" y="584086"/>
                  <a:pt x="1563324" y="199805"/>
                  <a:pt x="1510196" y="134612"/>
                </a:cubicBez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p:nvPr/>
        </p:nvCxnSpPr>
        <p:spPr>
          <a:xfrm flipH="1">
            <a:off x="5751103" y="2909316"/>
            <a:ext cx="435386" cy="54890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25067053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ardoni River at Zahleh, mat01129"/>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t="16069" b="11722"/>
          <a:stretch/>
        </p:blipFill>
        <p:spPr bwMode="auto">
          <a:xfrm>
            <a:off x="1066800" y="0"/>
            <a:ext cx="7010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err="1"/>
              <a:t>Bardoni</a:t>
            </a:r>
            <a:r>
              <a:rPr lang="en-US" dirty="0"/>
              <a:t> River at </a:t>
            </a:r>
            <a:r>
              <a:rPr lang="en-US" dirty="0" err="1"/>
              <a:t>Zahle</a:t>
            </a:r>
            <a:r>
              <a:rPr lang="en-US" dirty="0"/>
              <a:t> </a:t>
            </a:r>
          </a:p>
        </p:txBody>
      </p:sp>
      <p:sp>
        <p:nvSpPr>
          <p:cNvPr id="3" name="Text Placeholder 2"/>
          <p:cNvSpPr>
            <a:spLocks noGrp="1"/>
          </p:cNvSpPr>
          <p:nvPr>
            <p:ph type="body" sz="quarter" idx="12"/>
          </p:nvPr>
        </p:nvSpPr>
        <p:spPr/>
        <p:txBody>
          <a:bodyPr/>
          <a:lstStyle/>
          <a:p>
            <a:r>
              <a:rPr lang="en-US" dirty="0"/>
              <a:t>8:8</a:t>
            </a:r>
          </a:p>
        </p:txBody>
      </p:sp>
      <p:sp>
        <p:nvSpPr>
          <p:cNvPr id="4" name="Title 3"/>
          <p:cNvSpPr>
            <a:spLocks noGrp="1"/>
          </p:cNvSpPr>
          <p:nvPr>
            <p:ph type="title"/>
          </p:nvPr>
        </p:nvSpPr>
        <p:spPr/>
        <p:txBody>
          <a:bodyPr/>
          <a:lstStyle/>
          <a:p>
            <a:r>
              <a:rPr lang="en-US" dirty="0"/>
              <a:t>From </a:t>
            </a:r>
            <a:r>
              <a:rPr lang="en-US" dirty="0" err="1"/>
              <a:t>Betah</a:t>
            </a:r>
            <a:r>
              <a:rPr lang="en-US" dirty="0"/>
              <a:t> and </a:t>
            </a:r>
            <a:r>
              <a:rPr lang="en-US" dirty="0" err="1"/>
              <a:t>Berothai</a:t>
            </a:r>
            <a:r>
              <a:rPr lang="en-US" dirty="0"/>
              <a:t>, cities of </a:t>
            </a:r>
            <a:r>
              <a:rPr lang="en-US" dirty="0" err="1"/>
              <a:t>Hadadezer</a:t>
            </a:r>
            <a:r>
              <a:rPr lang="en-US" dirty="0"/>
              <a:t>, King David took a large amount of bronze</a:t>
            </a:r>
          </a:p>
        </p:txBody>
      </p:sp>
    </p:spTree>
    <p:extLst>
      <p:ext uri="{BB962C8B-B14F-4D97-AF65-F5344CB8AC3E}">
        <p14:creationId xmlns:p14="http://schemas.microsoft.com/office/powerpoint/2010/main" val="9555517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AF56A487-42E1-4022-8334-B2FDD4955D92}"/>
              </a:ext>
            </a:extLst>
          </p:cNvPr>
          <p:cNvPicPr>
            <a:picLocks noChangeAspect="1"/>
          </p:cNvPicPr>
          <p:nvPr/>
        </p:nvPicPr>
        <p:blipFill rotWithShape="1">
          <a:blip r:embed="rId3">
            <a:extLst>
              <a:ext uri="{28A0092B-C50C-407E-A947-70E740481C1C}">
                <a14:useLocalDpi xmlns:a14="http://schemas.microsoft.com/office/drawing/2010/main" val="0"/>
              </a:ext>
            </a:extLst>
          </a:blip>
          <a:srcRect r="3743"/>
          <a:stretch/>
        </p:blipFill>
        <p:spPr>
          <a:xfrm>
            <a:off x="0" y="278827"/>
            <a:ext cx="9144000" cy="6317235"/>
          </a:xfrm>
          <a:prstGeom prst="rect">
            <a:avLst/>
          </a:prstGeom>
        </p:spPr>
      </p:pic>
      <p:sp>
        <p:nvSpPr>
          <p:cNvPr id="2" name="Text Placeholder 1"/>
          <p:cNvSpPr>
            <a:spLocks noGrp="1"/>
          </p:cNvSpPr>
          <p:nvPr>
            <p:ph type="body" sz="quarter" idx="10"/>
          </p:nvPr>
        </p:nvSpPr>
        <p:spPr/>
        <p:txBody>
          <a:bodyPr/>
          <a:lstStyle/>
          <a:p>
            <a:r>
              <a:rPr lang="en-US" dirty="0"/>
              <a:t>Cities in Canaan conquered by Thutmose III, from Karnak, 15th century BC</a:t>
            </a:r>
          </a:p>
        </p:txBody>
      </p:sp>
      <p:sp>
        <p:nvSpPr>
          <p:cNvPr id="3" name="Text Placeholder 2"/>
          <p:cNvSpPr>
            <a:spLocks noGrp="1"/>
          </p:cNvSpPr>
          <p:nvPr>
            <p:ph type="body" sz="quarter" idx="12"/>
          </p:nvPr>
        </p:nvSpPr>
        <p:spPr/>
        <p:txBody>
          <a:bodyPr/>
          <a:lstStyle/>
          <a:p>
            <a:r>
              <a:rPr lang="en-US" dirty="0"/>
              <a:t>8:8</a:t>
            </a:r>
          </a:p>
        </p:txBody>
      </p:sp>
      <p:sp>
        <p:nvSpPr>
          <p:cNvPr id="4" name="Title 3"/>
          <p:cNvSpPr>
            <a:spLocks noGrp="1"/>
          </p:cNvSpPr>
          <p:nvPr>
            <p:ph type="title"/>
          </p:nvPr>
        </p:nvSpPr>
        <p:spPr/>
        <p:txBody>
          <a:bodyPr/>
          <a:lstStyle/>
          <a:p>
            <a:r>
              <a:rPr lang="en-US" dirty="0"/>
              <a:t>From </a:t>
            </a:r>
            <a:r>
              <a:rPr lang="en-US" dirty="0" err="1"/>
              <a:t>Betah</a:t>
            </a:r>
            <a:r>
              <a:rPr lang="en-US" dirty="0"/>
              <a:t> and </a:t>
            </a:r>
            <a:r>
              <a:rPr lang="en-US" dirty="0" err="1"/>
              <a:t>Berothai</a:t>
            </a:r>
            <a:r>
              <a:rPr lang="en-US" dirty="0"/>
              <a:t>, cities of Hadadezer, King David took a large amount of bronze</a:t>
            </a:r>
          </a:p>
        </p:txBody>
      </p:sp>
      <p:sp>
        <p:nvSpPr>
          <p:cNvPr id="35" name="Rounded Rectangle 16"/>
          <p:cNvSpPr/>
          <p:nvPr/>
        </p:nvSpPr>
        <p:spPr>
          <a:xfrm>
            <a:off x="5093239" y="1505481"/>
            <a:ext cx="470719" cy="792721"/>
          </a:xfrm>
          <a:custGeom>
            <a:avLst/>
            <a:gdLst>
              <a:gd name="connsiteX0" fmla="*/ 0 w 491488"/>
              <a:gd name="connsiteY0" fmla="*/ 157763 h 968375"/>
              <a:gd name="connsiteX1" fmla="*/ 157763 w 491488"/>
              <a:gd name="connsiteY1" fmla="*/ 0 h 968375"/>
              <a:gd name="connsiteX2" fmla="*/ 333725 w 491488"/>
              <a:gd name="connsiteY2" fmla="*/ 0 h 968375"/>
              <a:gd name="connsiteX3" fmla="*/ 491488 w 491488"/>
              <a:gd name="connsiteY3" fmla="*/ 157763 h 968375"/>
              <a:gd name="connsiteX4" fmla="*/ 491488 w 491488"/>
              <a:gd name="connsiteY4" fmla="*/ 810612 h 968375"/>
              <a:gd name="connsiteX5" fmla="*/ 333725 w 491488"/>
              <a:gd name="connsiteY5" fmla="*/ 968375 h 968375"/>
              <a:gd name="connsiteX6" fmla="*/ 157763 w 491488"/>
              <a:gd name="connsiteY6" fmla="*/ 968375 h 968375"/>
              <a:gd name="connsiteX7" fmla="*/ 0 w 491488"/>
              <a:gd name="connsiteY7" fmla="*/ 810612 h 968375"/>
              <a:gd name="connsiteX8" fmla="*/ 0 w 491488"/>
              <a:gd name="connsiteY8" fmla="*/ 157763 h 968375"/>
              <a:gd name="connsiteX0" fmla="*/ 0 w 535938"/>
              <a:gd name="connsiteY0" fmla="*/ 157763 h 968375"/>
              <a:gd name="connsiteX1" fmla="*/ 157763 w 535938"/>
              <a:gd name="connsiteY1" fmla="*/ 0 h 968375"/>
              <a:gd name="connsiteX2" fmla="*/ 333725 w 535938"/>
              <a:gd name="connsiteY2" fmla="*/ 0 h 968375"/>
              <a:gd name="connsiteX3" fmla="*/ 535938 w 535938"/>
              <a:gd name="connsiteY3" fmla="*/ 164113 h 968375"/>
              <a:gd name="connsiteX4" fmla="*/ 491488 w 535938"/>
              <a:gd name="connsiteY4" fmla="*/ 810612 h 968375"/>
              <a:gd name="connsiteX5" fmla="*/ 333725 w 535938"/>
              <a:gd name="connsiteY5" fmla="*/ 968375 h 968375"/>
              <a:gd name="connsiteX6" fmla="*/ 157763 w 535938"/>
              <a:gd name="connsiteY6" fmla="*/ 968375 h 968375"/>
              <a:gd name="connsiteX7" fmla="*/ 0 w 535938"/>
              <a:gd name="connsiteY7" fmla="*/ 810612 h 968375"/>
              <a:gd name="connsiteX8" fmla="*/ 0 w 535938"/>
              <a:gd name="connsiteY8" fmla="*/ 157763 h 968375"/>
              <a:gd name="connsiteX0" fmla="*/ 0 w 535938"/>
              <a:gd name="connsiteY0" fmla="*/ 170463 h 981075"/>
              <a:gd name="connsiteX1" fmla="*/ 157763 w 535938"/>
              <a:gd name="connsiteY1" fmla="*/ 12700 h 981075"/>
              <a:gd name="connsiteX2" fmla="*/ 441675 w 535938"/>
              <a:gd name="connsiteY2" fmla="*/ 0 h 981075"/>
              <a:gd name="connsiteX3" fmla="*/ 535938 w 535938"/>
              <a:gd name="connsiteY3" fmla="*/ 176813 h 981075"/>
              <a:gd name="connsiteX4" fmla="*/ 491488 w 535938"/>
              <a:gd name="connsiteY4" fmla="*/ 823312 h 981075"/>
              <a:gd name="connsiteX5" fmla="*/ 333725 w 535938"/>
              <a:gd name="connsiteY5" fmla="*/ 981075 h 981075"/>
              <a:gd name="connsiteX6" fmla="*/ 157763 w 535938"/>
              <a:gd name="connsiteY6" fmla="*/ 981075 h 981075"/>
              <a:gd name="connsiteX7" fmla="*/ 0 w 535938"/>
              <a:gd name="connsiteY7" fmla="*/ 823312 h 981075"/>
              <a:gd name="connsiteX8" fmla="*/ 0 w 535938"/>
              <a:gd name="connsiteY8" fmla="*/ 170463 h 981075"/>
              <a:gd name="connsiteX0" fmla="*/ 0 w 535938"/>
              <a:gd name="connsiteY0" fmla="*/ 176813 h 987425"/>
              <a:gd name="connsiteX1" fmla="*/ 265713 w 535938"/>
              <a:gd name="connsiteY1" fmla="*/ 0 h 987425"/>
              <a:gd name="connsiteX2" fmla="*/ 441675 w 535938"/>
              <a:gd name="connsiteY2" fmla="*/ 6350 h 987425"/>
              <a:gd name="connsiteX3" fmla="*/ 535938 w 535938"/>
              <a:gd name="connsiteY3" fmla="*/ 183163 h 987425"/>
              <a:gd name="connsiteX4" fmla="*/ 491488 w 535938"/>
              <a:gd name="connsiteY4" fmla="*/ 829662 h 987425"/>
              <a:gd name="connsiteX5" fmla="*/ 333725 w 535938"/>
              <a:gd name="connsiteY5" fmla="*/ 987425 h 987425"/>
              <a:gd name="connsiteX6" fmla="*/ 157763 w 535938"/>
              <a:gd name="connsiteY6" fmla="*/ 987425 h 987425"/>
              <a:gd name="connsiteX7" fmla="*/ 0 w 535938"/>
              <a:gd name="connsiteY7" fmla="*/ 829662 h 987425"/>
              <a:gd name="connsiteX8" fmla="*/ 0 w 535938"/>
              <a:gd name="connsiteY8" fmla="*/ 176813 h 987425"/>
              <a:gd name="connsiteX0" fmla="*/ 82550 w 535938"/>
              <a:gd name="connsiteY0" fmla="*/ 164113 h 987425"/>
              <a:gd name="connsiteX1" fmla="*/ 265713 w 535938"/>
              <a:gd name="connsiteY1" fmla="*/ 0 h 987425"/>
              <a:gd name="connsiteX2" fmla="*/ 441675 w 535938"/>
              <a:gd name="connsiteY2" fmla="*/ 6350 h 987425"/>
              <a:gd name="connsiteX3" fmla="*/ 535938 w 535938"/>
              <a:gd name="connsiteY3" fmla="*/ 183163 h 987425"/>
              <a:gd name="connsiteX4" fmla="*/ 491488 w 535938"/>
              <a:gd name="connsiteY4" fmla="*/ 829662 h 987425"/>
              <a:gd name="connsiteX5" fmla="*/ 333725 w 535938"/>
              <a:gd name="connsiteY5" fmla="*/ 987425 h 987425"/>
              <a:gd name="connsiteX6" fmla="*/ 157763 w 535938"/>
              <a:gd name="connsiteY6" fmla="*/ 987425 h 987425"/>
              <a:gd name="connsiteX7" fmla="*/ 0 w 535938"/>
              <a:gd name="connsiteY7" fmla="*/ 829662 h 987425"/>
              <a:gd name="connsiteX8" fmla="*/ 82550 w 535938"/>
              <a:gd name="connsiteY8" fmla="*/ 164113 h 987425"/>
              <a:gd name="connsiteX0" fmla="*/ 82550 w 535938"/>
              <a:gd name="connsiteY0" fmla="*/ 164113 h 987425"/>
              <a:gd name="connsiteX1" fmla="*/ 265713 w 535938"/>
              <a:gd name="connsiteY1" fmla="*/ 0 h 987425"/>
              <a:gd name="connsiteX2" fmla="*/ 441675 w 535938"/>
              <a:gd name="connsiteY2" fmla="*/ 6350 h 987425"/>
              <a:gd name="connsiteX3" fmla="*/ 535938 w 535938"/>
              <a:gd name="connsiteY3" fmla="*/ 183163 h 987425"/>
              <a:gd name="connsiteX4" fmla="*/ 491488 w 535938"/>
              <a:gd name="connsiteY4" fmla="*/ 829662 h 987425"/>
              <a:gd name="connsiteX5" fmla="*/ 333725 w 535938"/>
              <a:gd name="connsiteY5" fmla="*/ 987425 h 987425"/>
              <a:gd name="connsiteX6" fmla="*/ 87913 w 535938"/>
              <a:gd name="connsiteY6" fmla="*/ 987425 h 987425"/>
              <a:gd name="connsiteX7" fmla="*/ 0 w 535938"/>
              <a:gd name="connsiteY7" fmla="*/ 829662 h 987425"/>
              <a:gd name="connsiteX8" fmla="*/ 82550 w 535938"/>
              <a:gd name="connsiteY8" fmla="*/ 164113 h 987425"/>
              <a:gd name="connsiteX0" fmla="*/ 127000 w 580388"/>
              <a:gd name="connsiteY0" fmla="*/ 164113 h 987425"/>
              <a:gd name="connsiteX1" fmla="*/ 310163 w 580388"/>
              <a:gd name="connsiteY1" fmla="*/ 0 h 987425"/>
              <a:gd name="connsiteX2" fmla="*/ 486125 w 580388"/>
              <a:gd name="connsiteY2" fmla="*/ 6350 h 987425"/>
              <a:gd name="connsiteX3" fmla="*/ 580388 w 580388"/>
              <a:gd name="connsiteY3" fmla="*/ 183163 h 987425"/>
              <a:gd name="connsiteX4" fmla="*/ 535938 w 580388"/>
              <a:gd name="connsiteY4" fmla="*/ 829662 h 987425"/>
              <a:gd name="connsiteX5" fmla="*/ 378175 w 580388"/>
              <a:gd name="connsiteY5" fmla="*/ 987425 h 987425"/>
              <a:gd name="connsiteX6" fmla="*/ 132363 w 580388"/>
              <a:gd name="connsiteY6" fmla="*/ 987425 h 987425"/>
              <a:gd name="connsiteX7" fmla="*/ 0 w 580388"/>
              <a:gd name="connsiteY7" fmla="*/ 829662 h 987425"/>
              <a:gd name="connsiteX8" fmla="*/ 127000 w 580388"/>
              <a:gd name="connsiteY8" fmla="*/ 164113 h 987425"/>
              <a:gd name="connsiteX0" fmla="*/ 127000 w 580388"/>
              <a:gd name="connsiteY0" fmla="*/ 170463 h 993775"/>
              <a:gd name="connsiteX1" fmla="*/ 265713 w 580388"/>
              <a:gd name="connsiteY1" fmla="*/ 0 h 993775"/>
              <a:gd name="connsiteX2" fmla="*/ 486125 w 580388"/>
              <a:gd name="connsiteY2" fmla="*/ 12700 h 993775"/>
              <a:gd name="connsiteX3" fmla="*/ 580388 w 580388"/>
              <a:gd name="connsiteY3" fmla="*/ 189513 h 993775"/>
              <a:gd name="connsiteX4" fmla="*/ 535938 w 580388"/>
              <a:gd name="connsiteY4" fmla="*/ 836012 h 993775"/>
              <a:gd name="connsiteX5" fmla="*/ 378175 w 580388"/>
              <a:gd name="connsiteY5" fmla="*/ 993775 h 993775"/>
              <a:gd name="connsiteX6" fmla="*/ 132363 w 580388"/>
              <a:gd name="connsiteY6" fmla="*/ 993775 h 993775"/>
              <a:gd name="connsiteX7" fmla="*/ 0 w 580388"/>
              <a:gd name="connsiteY7" fmla="*/ 836012 h 993775"/>
              <a:gd name="connsiteX8" fmla="*/ 127000 w 580388"/>
              <a:gd name="connsiteY8" fmla="*/ 170463 h 993775"/>
              <a:gd name="connsiteX0" fmla="*/ 127000 w 637538"/>
              <a:gd name="connsiteY0" fmla="*/ 170463 h 993775"/>
              <a:gd name="connsiteX1" fmla="*/ 265713 w 637538"/>
              <a:gd name="connsiteY1" fmla="*/ 0 h 993775"/>
              <a:gd name="connsiteX2" fmla="*/ 486125 w 637538"/>
              <a:gd name="connsiteY2" fmla="*/ 12700 h 993775"/>
              <a:gd name="connsiteX3" fmla="*/ 637538 w 637538"/>
              <a:gd name="connsiteY3" fmla="*/ 189513 h 993775"/>
              <a:gd name="connsiteX4" fmla="*/ 535938 w 637538"/>
              <a:gd name="connsiteY4" fmla="*/ 836012 h 993775"/>
              <a:gd name="connsiteX5" fmla="*/ 378175 w 637538"/>
              <a:gd name="connsiteY5" fmla="*/ 993775 h 993775"/>
              <a:gd name="connsiteX6" fmla="*/ 132363 w 637538"/>
              <a:gd name="connsiteY6" fmla="*/ 993775 h 993775"/>
              <a:gd name="connsiteX7" fmla="*/ 0 w 637538"/>
              <a:gd name="connsiteY7" fmla="*/ 836012 h 993775"/>
              <a:gd name="connsiteX8" fmla="*/ 127000 w 637538"/>
              <a:gd name="connsiteY8" fmla="*/ 170463 h 993775"/>
              <a:gd name="connsiteX0" fmla="*/ 127000 w 638087"/>
              <a:gd name="connsiteY0" fmla="*/ 189513 h 1012825"/>
              <a:gd name="connsiteX1" fmla="*/ 265713 w 638087"/>
              <a:gd name="connsiteY1" fmla="*/ 19050 h 1012825"/>
              <a:gd name="connsiteX2" fmla="*/ 562325 w 638087"/>
              <a:gd name="connsiteY2" fmla="*/ 0 h 1012825"/>
              <a:gd name="connsiteX3" fmla="*/ 637538 w 638087"/>
              <a:gd name="connsiteY3" fmla="*/ 208563 h 1012825"/>
              <a:gd name="connsiteX4" fmla="*/ 535938 w 638087"/>
              <a:gd name="connsiteY4" fmla="*/ 855062 h 1012825"/>
              <a:gd name="connsiteX5" fmla="*/ 378175 w 638087"/>
              <a:gd name="connsiteY5" fmla="*/ 1012825 h 1012825"/>
              <a:gd name="connsiteX6" fmla="*/ 132363 w 638087"/>
              <a:gd name="connsiteY6" fmla="*/ 1012825 h 1012825"/>
              <a:gd name="connsiteX7" fmla="*/ 0 w 638087"/>
              <a:gd name="connsiteY7" fmla="*/ 855062 h 1012825"/>
              <a:gd name="connsiteX8" fmla="*/ 127000 w 638087"/>
              <a:gd name="connsiteY8" fmla="*/ 189513 h 1012825"/>
              <a:gd name="connsiteX0" fmla="*/ 127000 w 638087"/>
              <a:gd name="connsiteY0" fmla="*/ 195863 h 1019175"/>
              <a:gd name="connsiteX1" fmla="*/ 259363 w 638087"/>
              <a:gd name="connsiteY1" fmla="*/ 0 h 1019175"/>
              <a:gd name="connsiteX2" fmla="*/ 562325 w 638087"/>
              <a:gd name="connsiteY2" fmla="*/ 6350 h 1019175"/>
              <a:gd name="connsiteX3" fmla="*/ 637538 w 638087"/>
              <a:gd name="connsiteY3" fmla="*/ 214913 h 1019175"/>
              <a:gd name="connsiteX4" fmla="*/ 535938 w 638087"/>
              <a:gd name="connsiteY4" fmla="*/ 861412 h 1019175"/>
              <a:gd name="connsiteX5" fmla="*/ 378175 w 638087"/>
              <a:gd name="connsiteY5" fmla="*/ 1019175 h 1019175"/>
              <a:gd name="connsiteX6" fmla="*/ 132363 w 638087"/>
              <a:gd name="connsiteY6" fmla="*/ 1019175 h 1019175"/>
              <a:gd name="connsiteX7" fmla="*/ 0 w 638087"/>
              <a:gd name="connsiteY7" fmla="*/ 861412 h 1019175"/>
              <a:gd name="connsiteX8" fmla="*/ 127000 w 638087"/>
              <a:gd name="connsiteY8" fmla="*/ 195863 h 1019175"/>
              <a:gd name="connsiteX0" fmla="*/ 127000 w 638087"/>
              <a:gd name="connsiteY0" fmla="*/ 195863 h 1019175"/>
              <a:gd name="connsiteX1" fmla="*/ 259363 w 638087"/>
              <a:gd name="connsiteY1" fmla="*/ 0 h 1019175"/>
              <a:gd name="connsiteX2" fmla="*/ 562325 w 638087"/>
              <a:gd name="connsiteY2" fmla="*/ 6350 h 1019175"/>
              <a:gd name="connsiteX3" fmla="*/ 637538 w 638087"/>
              <a:gd name="connsiteY3" fmla="*/ 214913 h 1019175"/>
              <a:gd name="connsiteX4" fmla="*/ 535938 w 638087"/>
              <a:gd name="connsiteY4" fmla="*/ 861412 h 1019175"/>
              <a:gd name="connsiteX5" fmla="*/ 378175 w 638087"/>
              <a:gd name="connsiteY5" fmla="*/ 1019175 h 1019175"/>
              <a:gd name="connsiteX6" fmla="*/ 132363 w 638087"/>
              <a:gd name="connsiteY6" fmla="*/ 1019175 h 1019175"/>
              <a:gd name="connsiteX7" fmla="*/ 0 w 638087"/>
              <a:gd name="connsiteY7" fmla="*/ 861412 h 1019175"/>
              <a:gd name="connsiteX8" fmla="*/ 127000 w 638087"/>
              <a:gd name="connsiteY8" fmla="*/ 195863 h 1019175"/>
              <a:gd name="connsiteX0" fmla="*/ 127000 w 632782"/>
              <a:gd name="connsiteY0" fmla="*/ 195863 h 1019175"/>
              <a:gd name="connsiteX1" fmla="*/ 259363 w 632782"/>
              <a:gd name="connsiteY1" fmla="*/ 0 h 1019175"/>
              <a:gd name="connsiteX2" fmla="*/ 562325 w 632782"/>
              <a:gd name="connsiteY2" fmla="*/ 6350 h 1019175"/>
              <a:gd name="connsiteX3" fmla="*/ 631188 w 632782"/>
              <a:gd name="connsiteY3" fmla="*/ 183163 h 1019175"/>
              <a:gd name="connsiteX4" fmla="*/ 535938 w 632782"/>
              <a:gd name="connsiteY4" fmla="*/ 861412 h 1019175"/>
              <a:gd name="connsiteX5" fmla="*/ 378175 w 632782"/>
              <a:gd name="connsiteY5" fmla="*/ 1019175 h 1019175"/>
              <a:gd name="connsiteX6" fmla="*/ 132363 w 632782"/>
              <a:gd name="connsiteY6" fmla="*/ 1019175 h 1019175"/>
              <a:gd name="connsiteX7" fmla="*/ 0 w 632782"/>
              <a:gd name="connsiteY7" fmla="*/ 861412 h 1019175"/>
              <a:gd name="connsiteX8" fmla="*/ 127000 w 632782"/>
              <a:gd name="connsiteY8" fmla="*/ 195863 h 1019175"/>
              <a:gd name="connsiteX0" fmla="*/ 127000 w 632782"/>
              <a:gd name="connsiteY0" fmla="*/ 195863 h 1019175"/>
              <a:gd name="connsiteX1" fmla="*/ 259363 w 632782"/>
              <a:gd name="connsiteY1" fmla="*/ 0 h 1019175"/>
              <a:gd name="connsiteX2" fmla="*/ 562325 w 632782"/>
              <a:gd name="connsiteY2" fmla="*/ 6350 h 1019175"/>
              <a:gd name="connsiteX3" fmla="*/ 631188 w 632782"/>
              <a:gd name="connsiteY3" fmla="*/ 183163 h 1019175"/>
              <a:gd name="connsiteX4" fmla="*/ 535938 w 632782"/>
              <a:gd name="connsiteY4" fmla="*/ 861412 h 1019175"/>
              <a:gd name="connsiteX5" fmla="*/ 378175 w 632782"/>
              <a:gd name="connsiteY5" fmla="*/ 1019175 h 1019175"/>
              <a:gd name="connsiteX6" fmla="*/ 132363 w 632782"/>
              <a:gd name="connsiteY6" fmla="*/ 1019175 h 1019175"/>
              <a:gd name="connsiteX7" fmla="*/ 0 w 632782"/>
              <a:gd name="connsiteY7" fmla="*/ 861412 h 1019175"/>
              <a:gd name="connsiteX8" fmla="*/ 127000 w 632782"/>
              <a:gd name="connsiteY8" fmla="*/ 195863 h 1019175"/>
              <a:gd name="connsiteX0" fmla="*/ 127000 w 650238"/>
              <a:gd name="connsiteY0" fmla="*/ 195863 h 1019175"/>
              <a:gd name="connsiteX1" fmla="*/ 259363 w 650238"/>
              <a:gd name="connsiteY1" fmla="*/ 0 h 1019175"/>
              <a:gd name="connsiteX2" fmla="*/ 562325 w 650238"/>
              <a:gd name="connsiteY2" fmla="*/ 6350 h 1019175"/>
              <a:gd name="connsiteX3" fmla="*/ 650238 w 650238"/>
              <a:gd name="connsiteY3" fmla="*/ 189513 h 1019175"/>
              <a:gd name="connsiteX4" fmla="*/ 535938 w 650238"/>
              <a:gd name="connsiteY4" fmla="*/ 861412 h 1019175"/>
              <a:gd name="connsiteX5" fmla="*/ 378175 w 650238"/>
              <a:gd name="connsiteY5" fmla="*/ 1019175 h 1019175"/>
              <a:gd name="connsiteX6" fmla="*/ 132363 w 650238"/>
              <a:gd name="connsiteY6" fmla="*/ 1019175 h 1019175"/>
              <a:gd name="connsiteX7" fmla="*/ 0 w 650238"/>
              <a:gd name="connsiteY7" fmla="*/ 861412 h 1019175"/>
              <a:gd name="connsiteX8" fmla="*/ 127000 w 650238"/>
              <a:gd name="connsiteY8" fmla="*/ 195863 h 1019175"/>
              <a:gd name="connsiteX0" fmla="*/ 127000 w 650238"/>
              <a:gd name="connsiteY0" fmla="*/ 195863 h 1019175"/>
              <a:gd name="connsiteX1" fmla="*/ 259363 w 650238"/>
              <a:gd name="connsiteY1" fmla="*/ 0 h 1019175"/>
              <a:gd name="connsiteX2" fmla="*/ 530575 w 650238"/>
              <a:gd name="connsiteY2" fmla="*/ 0 h 1019175"/>
              <a:gd name="connsiteX3" fmla="*/ 650238 w 650238"/>
              <a:gd name="connsiteY3" fmla="*/ 189513 h 1019175"/>
              <a:gd name="connsiteX4" fmla="*/ 535938 w 650238"/>
              <a:gd name="connsiteY4" fmla="*/ 861412 h 1019175"/>
              <a:gd name="connsiteX5" fmla="*/ 378175 w 650238"/>
              <a:gd name="connsiteY5" fmla="*/ 1019175 h 1019175"/>
              <a:gd name="connsiteX6" fmla="*/ 132363 w 650238"/>
              <a:gd name="connsiteY6" fmla="*/ 1019175 h 1019175"/>
              <a:gd name="connsiteX7" fmla="*/ 0 w 650238"/>
              <a:gd name="connsiteY7" fmla="*/ 861412 h 1019175"/>
              <a:gd name="connsiteX8" fmla="*/ 127000 w 650238"/>
              <a:gd name="connsiteY8" fmla="*/ 195863 h 1019175"/>
              <a:gd name="connsiteX0" fmla="*/ 127000 w 650617"/>
              <a:gd name="connsiteY0" fmla="*/ 195863 h 1019175"/>
              <a:gd name="connsiteX1" fmla="*/ 259363 w 650617"/>
              <a:gd name="connsiteY1" fmla="*/ 0 h 1019175"/>
              <a:gd name="connsiteX2" fmla="*/ 573438 w 650617"/>
              <a:gd name="connsiteY2" fmla="*/ 0 h 1019175"/>
              <a:gd name="connsiteX3" fmla="*/ 650238 w 650617"/>
              <a:gd name="connsiteY3" fmla="*/ 189513 h 1019175"/>
              <a:gd name="connsiteX4" fmla="*/ 535938 w 650617"/>
              <a:gd name="connsiteY4" fmla="*/ 861412 h 1019175"/>
              <a:gd name="connsiteX5" fmla="*/ 378175 w 650617"/>
              <a:gd name="connsiteY5" fmla="*/ 1019175 h 1019175"/>
              <a:gd name="connsiteX6" fmla="*/ 132363 w 650617"/>
              <a:gd name="connsiteY6" fmla="*/ 1019175 h 1019175"/>
              <a:gd name="connsiteX7" fmla="*/ 0 w 650617"/>
              <a:gd name="connsiteY7" fmla="*/ 861412 h 1019175"/>
              <a:gd name="connsiteX8" fmla="*/ 127000 w 650617"/>
              <a:gd name="connsiteY8" fmla="*/ 195863 h 1019175"/>
              <a:gd name="connsiteX0" fmla="*/ 127000 w 655071"/>
              <a:gd name="connsiteY0" fmla="*/ 195863 h 1019175"/>
              <a:gd name="connsiteX1" fmla="*/ 259363 w 655071"/>
              <a:gd name="connsiteY1" fmla="*/ 0 h 1019175"/>
              <a:gd name="connsiteX2" fmla="*/ 573438 w 655071"/>
              <a:gd name="connsiteY2" fmla="*/ 0 h 1019175"/>
              <a:gd name="connsiteX3" fmla="*/ 655000 w 655071"/>
              <a:gd name="connsiteY3" fmla="*/ 156175 h 1019175"/>
              <a:gd name="connsiteX4" fmla="*/ 535938 w 655071"/>
              <a:gd name="connsiteY4" fmla="*/ 861412 h 1019175"/>
              <a:gd name="connsiteX5" fmla="*/ 378175 w 655071"/>
              <a:gd name="connsiteY5" fmla="*/ 1019175 h 1019175"/>
              <a:gd name="connsiteX6" fmla="*/ 132363 w 655071"/>
              <a:gd name="connsiteY6" fmla="*/ 1019175 h 1019175"/>
              <a:gd name="connsiteX7" fmla="*/ 0 w 655071"/>
              <a:gd name="connsiteY7" fmla="*/ 861412 h 1019175"/>
              <a:gd name="connsiteX8" fmla="*/ 127000 w 655071"/>
              <a:gd name="connsiteY8" fmla="*/ 195863 h 1019175"/>
              <a:gd name="connsiteX0" fmla="*/ 127000 w 648504"/>
              <a:gd name="connsiteY0" fmla="*/ 195863 h 1019175"/>
              <a:gd name="connsiteX1" fmla="*/ 259363 w 648504"/>
              <a:gd name="connsiteY1" fmla="*/ 0 h 1019175"/>
              <a:gd name="connsiteX2" fmla="*/ 573438 w 648504"/>
              <a:gd name="connsiteY2" fmla="*/ 0 h 1019175"/>
              <a:gd name="connsiteX3" fmla="*/ 647856 w 648504"/>
              <a:gd name="connsiteY3" fmla="*/ 175225 h 1019175"/>
              <a:gd name="connsiteX4" fmla="*/ 535938 w 648504"/>
              <a:gd name="connsiteY4" fmla="*/ 861412 h 1019175"/>
              <a:gd name="connsiteX5" fmla="*/ 378175 w 648504"/>
              <a:gd name="connsiteY5" fmla="*/ 1019175 h 1019175"/>
              <a:gd name="connsiteX6" fmla="*/ 132363 w 648504"/>
              <a:gd name="connsiteY6" fmla="*/ 1019175 h 1019175"/>
              <a:gd name="connsiteX7" fmla="*/ 0 w 648504"/>
              <a:gd name="connsiteY7" fmla="*/ 861412 h 1019175"/>
              <a:gd name="connsiteX8" fmla="*/ 127000 w 648504"/>
              <a:gd name="connsiteY8" fmla="*/ 195863 h 1019175"/>
              <a:gd name="connsiteX0" fmla="*/ 127000 w 648504"/>
              <a:gd name="connsiteY0" fmla="*/ 195863 h 1019175"/>
              <a:gd name="connsiteX1" fmla="*/ 259363 w 648504"/>
              <a:gd name="connsiteY1" fmla="*/ 0 h 1019175"/>
              <a:gd name="connsiteX2" fmla="*/ 573438 w 648504"/>
              <a:gd name="connsiteY2" fmla="*/ 0 h 1019175"/>
              <a:gd name="connsiteX3" fmla="*/ 647856 w 648504"/>
              <a:gd name="connsiteY3" fmla="*/ 175225 h 1019175"/>
              <a:gd name="connsiteX4" fmla="*/ 535938 w 648504"/>
              <a:gd name="connsiteY4" fmla="*/ 861412 h 1019175"/>
              <a:gd name="connsiteX5" fmla="*/ 378175 w 648504"/>
              <a:gd name="connsiteY5" fmla="*/ 1019175 h 1019175"/>
              <a:gd name="connsiteX6" fmla="*/ 132363 w 648504"/>
              <a:gd name="connsiteY6" fmla="*/ 1019175 h 1019175"/>
              <a:gd name="connsiteX7" fmla="*/ 0 w 648504"/>
              <a:gd name="connsiteY7" fmla="*/ 861412 h 1019175"/>
              <a:gd name="connsiteX8" fmla="*/ 127000 w 648504"/>
              <a:gd name="connsiteY8" fmla="*/ 195863 h 1019175"/>
              <a:gd name="connsiteX0" fmla="*/ 127000 w 647856"/>
              <a:gd name="connsiteY0" fmla="*/ 198244 h 1021556"/>
              <a:gd name="connsiteX1" fmla="*/ 259363 w 647856"/>
              <a:gd name="connsiteY1" fmla="*/ 2381 h 1021556"/>
              <a:gd name="connsiteX2" fmla="*/ 556769 w 647856"/>
              <a:gd name="connsiteY2" fmla="*/ 0 h 1021556"/>
              <a:gd name="connsiteX3" fmla="*/ 647856 w 647856"/>
              <a:gd name="connsiteY3" fmla="*/ 177606 h 1021556"/>
              <a:gd name="connsiteX4" fmla="*/ 535938 w 647856"/>
              <a:gd name="connsiteY4" fmla="*/ 863793 h 1021556"/>
              <a:gd name="connsiteX5" fmla="*/ 378175 w 647856"/>
              <a:gd name="connsiteY5" fmla="*/ 1021556 h 1021556"/>
              <a:gd name="connsiteX6" fmla="*/ 132363 w 647856"/>
              <a:gd name="connsiteY6" fmla="*/ 1021556 h 1021556"/>
              <a:gd name="connsiteX7" fmla="*/ 0 w 647856"/>
              <a:gd name="connsiteY7" fmla="*/ 863793 h 1021556"/>
              <a:gd name="connsiteX8" fmla="*/ 127000 w 647856"/>
              <a:gd name="connsiteY8" fmla="*/ 198244 h 1021556"/>
              <a:gd name="connsiteX0" fmla="*/ 89960 w 610816"/>
              <a:gd name="connsiteY0" fmla="*/ 198244 h 1021556"/>
              <a:gd name="connsiteX1" fmla="*/ 222323 w 610816"/>
              <a:gd name="connsiteY1" fmla="*/ 2381 h 1021556"/>
              <a:gd name="connsiteX2" fmla="*/ 519729 w 610816"/>
              <a:gd name="connsiteY2" fmla="*/ 0 h 1021556"/>
              <a:gd name="connsiteX3" fmla="*/ 610816 w 610816"/>
              <a:gd name="connsiteY3" fmla="*/ 177606 h 1021556"/>
              <a:gd name="connsiteX4" fmla="*/ 498898 w 610816"/>
              <a:gd name="connsiteY4" fmla="*/ 863793 h 1021556"/>
              <a:gd name="connsiteX5" fmla="*/ 341135 w 610816"/>
              <a:gd name="connsiteY5" fmla="*/ 1021556 h 1021556"/>
              <a:gd name="connsiteX6" fmla="*/ 95323 w 610816"/>
              <a:gd name="connsiteY6" fmla="*/ 1021556 h 1021556"/>
              <a:gd name="connsiteX7" fmla="*/ 0 w 610816"/>
              <a:gd name="connsiteY7" fmla="*/ 863792 h 1021556"/>
              <a:gd name="connsiteX8" fmla="*/ 89960 w 610816"/>
              <a:gd name="connsiteY8" fmla="*/ 198244 h 1021556"/>
              <a:gd name="connsiteX0" fmla="*/ 47628 w 610816"/>
              <a:gd name="connsiteY0" fmla="*/ 186114 h 1021556"/>
              <a:gd name="connsiteX1" fmla="*/ 222323 w 610816"/>
              <a:gd name="connsiteY1" fmla="*/ 2381 h 1021556"/>
              <a:gd name="connsiteX2" fmla="*/ 519729 w 610816"/>
              <a:gd name="connsiteY2" fmla="*/ 0 h 1021556"/>
              <a:gd name="connsiteX3" fmla="*/ 610816 w 610816"/>
              <a:gd name="connsiteY3" fmla="*/ 177606 h 1021556"/>
              <a:gd name="connsiteX4" fmla="*/ 498898 w 610816"/>
              <a:gd name="connsiteY4" fmla="*/ 863793 h 1021556"/>
              <a:gd name="connsiteX5" fmla="*/ 341135 w 610816"/>
              <a:gd name="connsiteY5" fmla="*/ 1021556 h 1021556"/>
              <a:gd name="connsiteX6" fmla="*/ 95323 w 610816"/>
              <a:gd name="connsiteY6" fmla="*/ 1021556 h 1021556"/>
              <a:gd name="connsiteX7" fmla="*/ 0 w 610816"/>
              <a:gd name="connsiteY7" fmla="*/ 863792 h 1021556"/>
              <a:gd name="connsiteX8" fmla="*/ 47628 w 610816"/>
              <a:gd name="connsiteY8" fmla="*/ 186114 h 1021556"/>
              <a:gd name="connsiteX0" fmla="*/ 47628 w 610816"/>
              <a:gd name="connsiteY0" fmla="*/ 186114 h 1021556"/>
              <a:gd name="connsiteX1" fmla="*/ 153534 w 610816"/>
              <a:gd name="connsiteY1" fmla="*/ 14510 h 1021556"/>
              <a:gd name="connsiteX2" fmla="*/ 519729 w 610816"/>
              <a:gd name="connsiteY2" fmla="*/ 0 h 1021556"/>
              <a:gd name="connsiteX3" fmla="*/ 610816 w 610816"/>
              <a:gd name="connsiteY3" fmla="*/ 177606 h 1021556"/>
              <a:gd name="connsiteX4" fmla="*/ 498898 w 610816"/>
              <a:gd name="connsiteY4" fmla="*/ 863793 h 1021556"/>
              <a:gd name="connsiteX5" fmla="*/ 341135 w 610816"/>
              <a:gd name="connsiteY5" fmla="*/ 1021556 h 1021556"/>
              <a:gd name="connsiteX6" fmla="*/ 95323 w 610816"/>
              <a:gd name="connsiteY6" fmla="*/ 1021556 h 1021556"/>
              <a:gd name="connsiteX7" fmla="*/ 0 w 610816"/>
              <a:gd name="connsiteY7" fmla="*/ 863792 h 1021556"/>
              <a:gd name="connsiteX8" fmla="*/ 47628 w 610816"/>
              <a:gd name="connsiteY8" fmla="*/ 186114 h 1021556"/>
              <a:gd name="connsiteX0" fmla="*/ 47628 w 610816"/>
              <a:gd name="connsiteY0" fmla="*/ 180049 h 1015491"/>
              <a:gd name="connsiteX1" fmla="*/ 153534 w 610816"/>
              <a:gd name="connsiteY1" fmla="*/ 8445 h 1015491"/>
              <a:gd name="connsiteX2" fmla="*/ 440358 w 610816"/>
              <a:gd name="connsiteY2" fmla="*/ 0 h 1015491"/>
              <a:gd name="connsiteX3" fmla="*/ 610816 w 610816"/>
              <a:gd name="connsiteY3" fmla="*/ 171541 h 1015491"/>
              <a:gd name="connsiteX4" fmla="*/ 498898 w 610816"/>
              <a:gd name="connsiteY4" fmla="*/ 857728 h 1015491"/>
              <a:gd name="connsiteX5" fmla="*/ 341135 w 610816"/>
              <a:gd name="connsiteY5" fmla="*/ 1015491 h 1015491"/>
              <a:gd name="connsiteX6" fmla="*/ 95323 w 610816"/>
              <a:gd name="connsiteY6" fmla="*/ 1015491 h 1015491"/>
              <a:gd name="connsiteX7" fmla="*/ 0 w 610816"/>
              <a:gd name="connsiteY7" fmla="*/ 857727 h 1015491"/>
              <a:gd name="connsiteX8" fmla="*/ 47628 w 610816"/>
              <a:gd name="connsiteY8" fmla="*/ 180049 h 1015491"/>
              <a:gd name="connsiteX0" fmla="*/ 47628 w 520977"/>
              <a:gd name="connsiteY0" fmla="*/ 180049 h 1015491"/>
              <a:gd name="connsiteX1" fmla="*/ 153534 w 520977"/>
              <a:gd name="connsiteY1" fmla="*/ 8445 h 1015491"/>
              <a:gd name="connsiteX2" fmla="*/ 440358 w 520977"/>
              <a:gd name="connsiteY2" fmla="*/ 0 h 1015491"/>
              <a:gd name="connsiteX3" fmla="*/ 520862 w 520977"/>
              <a:gd name="connsiteY3" fmla="*/ 159411 h 1015491"/>
              <a:gd name="connsiteX4" fmla="*/ 498898 w 520977"/>
              <a:gd name="connsiteY4" fmla="*/ 857728 h 1015491"/>
              <a:gd name="connsiteX5" fmla="*/ 341135 w 520977"/>
              <a:gd name="connsiteY5" fmla="*/ 1015491 h 1015491"/>
              <a:gd name="connsiteX6" fmla="*/ 95323 w 520977"/>
              <a:gd name="connsiteY6" fmla="*/ 1015491 h 1015491"/>
              <a:gd name="connsiteX7" fmla="*/ 0 w 520977"/>
              <a:gd name="connsiteY7" fmla="*/ 857727 h 1015491"/>
              <a:gd name="connsiteX8" fmla="*/ 47628 w 520977"/>
              <a:gd name="connsiteY8" fmla="*/ 180049 h 1015491"/>
              <a:gd name="connsiteX0" fmla="*/ 47628 w 520977"/>
              <a:gd name="connsiteY0" fmla="*/ 180049 h 1015491"/>
              <a:gd name="connsiteX1" fmla="*/ 153534 w 520977"/>
              <a:gd name="connsiteY1" fmla="*/ 8445 h 1015491"/>
              <a:gd name="connsiteX2" fmla="*/ 440358 w 520977"/>
              <a:gd name="connsiteY2" fmla="*/ 0 h 1015491"/>
              <a:gd name="connsiteX3" fmla="*/ 520862 w 520977"/>
              <a:gd name="connsiteY3" fmla="*/ 159411 h 1015491"/>
              <a:gd name="connsiteX4" fmla="*/ 498898 w 520977"/>
              <a:gd name="connsiteY4" fmla="*/ 881986 h 1015491"/>
              <a:gd name="connsiteX5" fmla="*/ 341135 w 520977"/>
              <a:gd name="connsiteY5" fmla="*/ 1015491 h 1015491"/>
              <a:gd name="connsiteX6" fmla="*/ 95323 w 520977"/>
              <a:gd name="connsiteY6" fmla="*/ 1015491 h 1015491"/>
              <a:gd name="connsiteX7" fmla="*/ 0 w 520977"/>
              <a:gd name="connsiteY7" fmla="*/ 857727 h 1015491"/>
              <a:gd name="connsiteX8" fmla="*/ 47628 w 520977"/>
              <a:gd name="connsiteY8" fmla="*/ 180049 h 1015491"/>
              <a:gd name="connsiteX0" fmla="*/ 47628 w 520977"/>
              <a:gd name="connsiteY0" fmla="*/ 180049 h 1015491"/>
              <a:gd name="connsiteX1" fmla="*/ 153534 w 520977"/>
              <a:gd name="connsiteY1" fmla="*/ 8445 h 1015491"/>
              <a:gd name="connsiteX2" fmla="*/ 440358 w 520977"/>
              <a:gd name="connsiteY2" fmla="*/ 0 h 1015491"/>
              <a:gd name="connsiteX3" fmla="*/ 520862 w 520977"/>
              <a:gd name="connsiteY3" fmla="*/ 159411 h 1015491"/>
              <a:gd name="connsiteX4" fmla="*/ 498898 w 520977"/>
              <a:gd name="connsiteY4" fmla="*/ 881986 h 1015491"/>
              <a:gd name="connsiteX5" fmla="*/ 341135 w 520977"/>
              <a:gd name="connsiteY5" fmla="*/ 1015491 h 1015491"/>
              <a:gd name="connsiteX6" fmla="*/ 95323 w 520977"/>
              <a:gd name="connsiteY6" fmla="*/ 1015491 h 1015491"/>
              <a:gd name="connsiteX7" fmla="*/ 0 w 520977"/>
              <a:gd name="connsiteY7" fmla="*/ 857727 h 1015491"/>
              <a:gd name="connsiteX8" fmla="*/ 47628 w 520977"/>
              <a:gd name="connsiteY8" fmla="*/ 180049 h 1015491"/>
              <a:gd name="connsiteX0" fmla="*/ 47628 w 520977"/>
              <a:gd name="connsiteY0" fmla="*/ 180049 h 1015491"/>
              <a:gd name="connsiteX1" fmla="*/ 153534 w 520977"/>
              <a:gd name="connsiteY1" fmla="*/ 8445 h 1015491"/>
              <a:gd name="connsiteX2" fmla="*/ 440358 w 520977"/>
              <a:gd name="connsiteY2" fmla="*/ 0 h 1015491"/>
              <a:gd name="connsiteX3" fmla="*/ 520862 w 520977"/>
              <a:gd name="connsiteY3" fmla="*/ 159411 h 1015491"/>
              <a:gd name="connsiteX4" fmla="*/ 477732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7628 w 520977"/>
              <a:gd name="connsiteY8" fmla="*/ 180049 h 1015491"/>
              <a:gd name="connsiteX0" fmla="*/ 47628 w 520977"/>
              <a:gd name="connsiteY0" fmla="*/ 180049 h 1015491"/>
              <a:gd name="connsiteX1" fmla="*/ 153534 w 520977"/>
              <a:gd name="connsiteY1" fmla="*/ 8445 h 1015491"/>
              <a:gd name="connsiteX2" fmla="*/ 440358 w 520977"/>
              <a:gd name="connsiteY2" fmla="*/ 0 h 1015491"/>
              <a:gd name="connsiteX3" fmla="*/ 520862 w 520977"/>
              <a:gd name="connsiteY3" fmla="*/ 159411 h 1015491"/>
              <a:gd name="connsiteX4" fmla="*/ 477732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7628 w 520977"/>
              <a:gd name="connsiteY8" fmla="*/ 180049 h 1015491"/>
              <a:gd name="connsiteX0" fmla="*/ 47628 w 520977"/>
              <a:gd name="connsiteY0" fmla="*/ 180049 h 1015491"/>
              <a:gd name="connsiteX1" fmla="*/ 153534 w 520977"/>
              <a:gd name="connsiteY1" fmla="*/ 8445 h 1015491"/>
              <a:gd name="connsiteX2" fmla="*/ 440358 w 520977"/>
              <a:gd name="connsiteY2" fmla="*/ 0 h 1015491"/>
              <a:gd name="connsiteX3" fmla="*/ 520862 w 520977"/>
              <a:gd name="connsiteY3" fmla="*/ 159411 h 1015491"/>
              <a:gd name="connsiteX4" fmla="*/ 477732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7628 w 520977"/>
              <a:gd name="connsiteY8" fmla="*/ 180049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77732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77732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977"/>
              <a:gd name="connsiteY0" fmla="*/ 198244 h 1015491"/>
              <a:gd name="connsiteX1" fmla="*/ 153534 w 520977"/>
              <a:gd name="connsiteY1" fmla="*/ 8445 h 1015491"/>
              <a:gd name="connsiteX2" fmla="*/ 440358 w 520977"/>
              <a:gd name="connsiteY2" fmla="*/ 0 h 1015491"/>
              <a:gd name="connsiteX3" fmla="*/ 520862 w 520977"/>
              <a:gd name="connsiteY3" fmla="*/ 159411 h 1015491"/>
              <a:gd name="connsiteX4" fmla="*/ 493606 w 520977"/>
              <a:gd name="connsiteY4" fmla="*/ 875920 h 1015491"/>
              <a:gd name="connsiteX5" fmla="*/ 341135 w 520977"/>
              <a:gd name="connsiteY5" fmla="*/ 1015491 h 1015491"/>
              <a:gd name="connsiteX6" fmla="*/ 95323 w 520977"/>
              <a:gd name="connsiteY6" fmla="*/ 1015491 h 1015491"/>
              <a:gd name="connsiteX7" fmla="*/ 0 w 520977"/>
              <a:gd name="connsiteY7" fmla="*/ 857727 h 1015491"/>
              <a:gd name="connsiteX8" fmla="*/ 42336 w 520977"/>
              <a:gd name="connsiteY8" fmla="*/ 198244 h 1015491"/>
              <a:gd name="connsiteX0" fmla="*/ 42336 w 520861"/>
              <a:gd name="connsiteY0" fmla="*/ 198244 h 1015491"/>
              <a:gd name="connsiteX1" fmla="*/ 153534 w 520861"/>
              <a:gd name="connsiteY1" fmla="*/ 8445 h 1015491"/>
              <a:gd name="connsiteX2" fmla="*/ 440358 w 520861"/>
              <a:gd name="connsiteY2" fmla="*/ 0 h 1015491"/>
              <a:gd name="connsiteX3" fmla="*/ 520862 w 520861"/>
              <a:gd name="connsiteY3" fmla="*/ 159411 h 1015491"/>
              <a:gd name="connsiteX4" fmla="*/ 493606 w 520861"/>
              <a:gd name="connsiteY4" fmla="*/ 875920 h 1015491"/>
              <a:gd name="connsiteX5" fmla="*/ 341135 w 520861"/>
              <a:gd name="connsiteY5" fmla="*/ 1015491 h 1015491"/>
              <a:gd name="connsiteX6" fmla="*/ 95323 w 520861"/>
              <a:gd name="connsiteY6" fmla="*/ 1015491 h 1015491"/>
              <a:gd name="connsiteX7" fmla="*/ 0 w 520861"/>
              <a:gd name="connsiteY7" fmla="*/ 857727 h 1015491"/>
              <a:gd name="connsiteX8" fmla="*/ 42336 w 520861"/>
              <a:gd name="connsiteY8" fmla="*/ 198244 h 1015491"/>
              <a:gd name="connsiteX0" fmla="*/ 42336 w 520862"/>
              <a:gd name="connsiteY0" fmla="*/ 198244 h 1015491"/>
              <a:gd name="connsiteX1" fmla="*/ 153534 w 520862"/>
              <a:gd name="connsiteY1" fmla="*/ 8445 h 1015491"/>
              <a:gd name="connsiteX2" fmla="*/ 440358 w 520862"/>
              <a:gd name="connsiteY2" fmla="*/ 0 h 1015491"/>
              <a:gd name="connsiteX3" fmla="*/ 520862 w 520862"/>
              <a:gd name="connsiteY3" fmla="*/ 159411 h 1015491"/>
              <a:gd name="connsiteX4" fmla="*/ 493606 w 520862"/>
              <a:gd name="connsiteY4" fmla="*/ 875920 h 1015491"/>
              <a:gd name="connsiteX5" fmla="*/ 341135 w 520862"/>
              <a:gd name="connsiteY5" fmla="*/ 1015491 h 1015491"/>
              <a:gd name="connsiteX6" fmla="*/ 95323 w 520862"/>
              <a:gd name="connsiteY6" fmla="*/ 1015491 h 1015491"/>
              <a:gd name="connsiteX7" fmla="*/ 0 w 520862"/>
              <a:gd name="connsiteY7" fmla="*/ 857727 h 1015491"/>
              <a:gd name="connsiteX8" fmla="*/ 42336 w 520862"/>
              <a:gd name="connsiteY8" fmla="*/ 198244 h 1015491"/>
              <a:gd name="connsiteX0" fmla="*/ 42336 w 521171"/>
              <a:gd name="connsiteY0" fmla="*/ 198244 h 1015491"/>
              <a:gd name="connsiteX1" fmla="*/ 153534 w 521171"/>
              <a:gd name="connsiteY1" fmla="*/ 8445 h 1015491"/>
              <a:gd name="connsiteX2" fmla="*/ 440358 w 521171"/>
              <a:gd name="connsiteY2" fmla="*/ 0 h 1015491"/>
              <a:gd name="connsiteX3" fmla="*/ 520862 w 521171"/>
              <a:gd name="connsiteY3" fmla="*/ 159411 h 1015491"/>
              <a:gd name="connsiteX4" fmla="*/ 493606 w 521171"/>
              <a:gd name="connsiteY4" fmla="*/ 875920 h 1015491"/>
              <a:gd name="connsiteX5" fmla="*/ 341135 w 521171"/>
              <a:gd name="connsiteY5" fmla="*/ 1015491 h 1015491"/>
              <a:gd name="connsiteX6" fmla="*/ 95323 w 521171"/>
              <a:gd name="connsiteY6" fmla="*/ 1015491 h 1015491"/>
              <a:gd name="connsiteX7" fmla="*/ 0 w 521171"/>
              <a:gd name="connsiteY7" fmla="*/ 857727 h 1015491"/>
              <a:gd name="connsiteX8" fmla="*/ 42336 w 521171"/>
              <a:gd name="connsiteY8" fmla="*/ 198244 h 1015491"/>
              <a:gd name="connsiteX0" fmla="*/ 42336 w 523000"/>
              <a:gd name="connsiteY0" fmla="*/ 192180 h 1009427"/>
              <a:gd name="connsiteX1" fmla="*/ 153534 w 523000"/>
              <a:gd name="connsiteY1" fmla="*/ 2381 h 1009427"/>
              <a:gd name="connsiteX2" fmla="*/ 437711 w 523000"/>
              <a:gd name="connsiteY2" fmla="*/ 0 h 1009427"/>
              <a:gd name="connsiteX3" fmla="*/ 520862 w 523000"/>
              <a:gd name="connsiteY3" fmla="*/ 153347 h 1009427"/>
              <a:gd name="connsiteX4" fmla="*/ 493606 w 523000"/>
              <a:gd name="connsiteY4" fmla="*/ 869856 h 1009427"/>
              <a:gd name="connsiteX5" fmla="*/ 341135 w 523000"/>
              <a:gd name="connsiteY5" fmla="*/ 1009427 h 1009427"/>
              <a:gd name="connsiteX6" fmla="*/ 95323 w 523000"/>
              <a:gd name="connsiteY6" fmla="*/ 1009427 h 1009427"/>
              <a:gd name="connsiteX7" fmla="*/ 0 w 523000"/>
              <a:gd name="connsiteY7" fmla="*/ 851663 h 1009427"/>
              <a:gd name="connsiteX8" fmla="*/ 42336 w 523000"/>
              <a:gd name="connsiteY8" fmla="*/ 192180 h 1009427"/>
              <a:gd name="connsiteX0" fmla="*/ 42336 w 523000"/>
              <a:gd name="connsiteY0" fmla="*/ 192200 h 1009447"/>
              <a:gd name="connsiteX1" fmla="*/ 153534 w 523000"/>
              <a:gd name="connsiteY1" fmla="*/ 2401 h 1009447"/>
              <a:gd name="connsiteX2" fmla="*/ 437711 w 523000"/>
              <a:gd name="connsiteY2" fmla="*/ 20 h 1009447"/>
              <a:gd name="connsiteX3" fmla="*/ 520862 w 523000"/>
              <a:gd name="connsiteY3" fmla="*/ 153367 h 1009447"/>
              <a:gd name="connsiteX4" fmla="*/ 493606 w 523000"/>
              <a:gd name="connsiteY4" fmla="*/ 869876 h 1009447"/>
              <a:gd name="connsiteX5" fmla="*/ 341135 w 523000"/>
              <a:gd name="connsiteY5" fmla="*/ 1009447 h 1009447"/>
              <a:gd name="connsiteX6" fmla="*/ 95323 w 523000"/>
              <a:gd name="connsiteY6" fmla="*/ 1009447 h 1009447"/>
              <a:gd name="connsiteX7" fmla="*/ 0 w 523000"/>
              <a:gd name="connsiteY7" fmla="*/ 851683 h 1009447"/>
              <a:gd name="connsiteX8" fmla="*/ 42336 w 523000"/>
              <a:gd name="connsiteY8" fmla="*/ 192200 h 100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000" h="1009447">
                <a:moveTo>
                  <a:pt x="42336" y="192200"/>
                </a:moveTo>
                <a:cubicBezTo>
                  <a:pt x="48026" y="102391"/>
                  <a:pt x="66404" y="2401"/>
                  <a:pt x="153534" y="2401"/>
                </a:cubicBezTo>
                <a:lnTo>
                  <a:pt x="437711" y="20"/>
                </a:lnTo>
                <a:cubicBezTo>
                  <a:pt x="503898" y="-535"/>
                  <a:pt x="511546" y="8391"/>
                  <a:pt x="520862" y="153367"/>
                </a:cubicBezTo>
                <a:cubicBezTo>
                  <a:pt x="530178" y="298343"/>
                  <a:pt x="506834" y="611774"/>
                  <a:pt x="493606" y="869876"/>
                </a:cubicBezTo>
                <a:cubicBezTo>
                  <a:pt x="489146" y="956892"/>
                  <a:pt x="428265" y="1009447"/>
                  <a:pt x="341135" y="1009447"/>
                </a:cubicBezTo>
                <a:lnTo>
                  <a:pt x="95323" y="1009447"/>
                </a:lnTo>
                <a:cubicBezTo>
                  <a:pt x="8193" y="1009447"/>
                  <a:pt x="0" y="938813"/>
                  <a:pt x="0" y="851683"/>
                </a:cubicBezTo>
                <a:cubicBezTo>
                  <a:pt x="10584" y="575251"/>
                  <a:pt x="27500" y="426350"/>
                  <a:pt x="42336" y="192200"/>
                </a:cubicBezTo>
                <a:close/>
              </a:path>
            </a:pathLst>
          </a:custGeom>
          <a:noFill/>
          <a:ln w="25400" cap="flat" cmpd="sng" algn="ctr">
            <a:solidFill>
              <a:srgbClr val="FFFF00"/>
            </a:solidFill>
            <a:prstDash val="sysDash"/>
          </a:ln>
          <a:effectLst>
            <a:glow rad="25400">
              <a:sysClr val="windowText" lastClr="000000">
                <a:alpha val="60000"/>
              </a:sys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6" name="Text Box 16"/>
          <p:cNvSpPr txBox="1">
            <a:spLocks noChangeArrowheads="1"/>
          </p:cNvSpPr>
          <p:nvPr/>
        </p:nvSpPr>
        <p:spPr bwMode="auto">
          <a:xfrm>
            <a:off x="4553652" y="1135290"/>
            <a:ext cx="1694695" cy="400110"/>
          </a:xfrm>
          <a:prstGeom prst="rect">
            <a:avLst/>
          </a:prstGeom>
          <a:noFill/>
          <a:ln w="9525">
            <a:noFill/>
            <a:miter lim="800000"/>
            <a:headEnd/>
            <a:tailEnd/>
          </a:ln>
          <a:effectLst/>
        </p:spPr>
        <p:txBody>
          <a:bodyPr wrap="none">
            <a:spAutoFit/>
          </a:bodyPr>
          <a:lstStyle/>
          <a:p>
            <a:pPr algn="ctr">
              <a:defRPr/>
            </a:pPr>
            <a:r>
              <a:rPr lang="en-US" sz="2000" kern="0" dirty="0" err="1">
                <a:solidFill>
                  <a:srgbClr val="FFFFFF"/>
                </a:solidFill>
                <a:effectLst>
                  <a:glow rad="101600">
                    <a:srgbClr val="000000">
                      <a:alpha val="70000"/>
                    </a:srgbClr>
                  </a:glow>
                </a:effectLst>
                <a:cs typeface="Calibri" pitchFamily="34" charset="0"/>
              </a:rPr>
              <a:t>Betah</a:t>
            </a:r>
            <a:r>
              <a:rPr lang="en-US" sz="2000" kern="0" dirty="0">
                <a:solidFill>
                  <a:srgbClr val="FFFFFF"/>
                </a:solidFill>
                <a:effectLst>
                  <a:glow rad="101600">
                    <a:srgbClr val="000000">
                      <a:alpha val="70000"/>
                    </a:srgbClr>
                  </a:glow>
                </a:effectLst>
                <a:cs typeface="Calibri" pitchFamily="34" charset="0"/>
              </a:rPr>
              <a:t>/</a:t>
            </a:r>
            <a:r>
              <a:rPr lang="en-US" sz="2000" kern="0" dirty="0" err="1">
                <a:solidFill>
                  <a:srgbClr val="FFFFFF"/>
                </a:solidFill>
                <a:effectLst>
                  <a:glow rad="101600">
                    <a:srgbClr val="000000">
                      <a:alpha val="70000"/>
                    </a:srgbClr>
                  </a:glow>
                </a:effectLst>
                <a:cs typeface="Calibri" pitchFamily="34" charset="0"/>
              </a:rPr>
              <a:t>Tibhath</a:t>
            </a:r>
            <a:endParaRPr lang="en-US" sz="2000" kern="0" dirty="0">
              <a:solidFill>
                <a:srgbClr val="FFFFFF"/>
              </a:solidFill>
              <a:effectLst>
                <a:glow rad="101600">
                  <a:srgbClr val="000000">
                    <a:alpha val="70000"/>
                  </a:srgbClr>
                </a:glow>
              </a:effectLst>
              <a:cs typeface="Calibri" pitchFamily="34" charset="0"/>
            </a:endParaRPr>
          </a:p>
        </p:txBody>
      </p:sp>
      <p:sp>
        <p:nvSpPr>
          <p:cNvPr id="39" name="Text Box 16"/>
          <p:cNvSpPr txBox="1">
            <a:spLocks noChangeArrowheads="1"/>
          </p:cNvSpPr>
          <p:nvPr/>
        </p:nvSpPr>
        <p:spPr bwMode="auto">
          <a:xfrm>
            <a:off x="2039963" y="920426"/>
            <a:ext cx="1024639" cy="338554"/>
          </a:xfrm>
          <a:prstGeom prst="rect">
            <a:avLst/>
          </a:prstGeom>
          <a:noFill/>
          <a:ln w="9525">
            <a:noFill/>
            <a:miter lim="800000"/>
            <a:headEnd/>
            <a:tailEnd/>
          </a:ln>
          <a:effectLst/>
        </p:spPr>
        <p:txBody>
          <a:bodyPr wrap="none">
            <a:spAutoFit/>
          </a:bodyPr>
          <a:lstStyle/>
          <a:p>
            <a:pPr algn="ctr">
              <a:defRPr/>
            </a:pPr>
            <a:r>
              <a:rPr lang="en-US" sz="1600" kern="0" dirty="0">
                <a:solidFill>
                  <a:srgbClr val="FFFFFF"/>
                </a:solidFill>
                <a:effectLst>
                  <a:glow rad="101600">
                    <a:srgbClr val="000000">
                      <a:alpha val="70000"/>
                    </a:srgbClr>
                  </a:glow>
                </a:effectLst>
                <a:cs typeface="Calibri" pitchFamily="34" charset="0"/>
              </a:rPr>
              <a:t>Damascus</a:t>
            </a:r>
            <a:endParaRPr lang="en-US" sz="2000" kern="0" dirty="0">
              <a:solidFill>
                <a:srgbClr val="FFFFFF"/>
              </a:solidFill>
              <a:effectLst>
                <a:glow rad="101600">
                  <a:srgbClr val="000000">
                    <a:alpha val="70000"/>
                  </a:srgbClr>
                </a:glow>
              </a:effectLst>
              <a:cs typeface="Calibri" pitchFamily="34" charset="0"/>
            </a:endParaRPr>
          </a:p>
        </p:txBody>
      </p:sp>
      <p:cxnSp>
        <p:nvCxnSpPr>
          <p:cNvPr id="41" name="Straight Arrow Connector 40"/>
          <p:cNvCxnSpPr/>
          <p:nvPr/>
        </p:nvCxnSpPr>
        <p:spPr>
          <a:xfrm>
            <a:off x="2542158" y="1259576"/>
            <a:ext cx="6522" cy="263408"/>
          </a:xfrm>
          <a:prstGeom prst="straightConnector1">
            <a:avLst/>
          </a:prstGeom>
          <a:noFill/>
          <a:ln w="25400" cap="flat" cmpd="sng" algn="ctr">
            <a:solidFill>
              <a:srgbClr val="FFFF00"/>
            </a:solidFill>
            <a:prstDash val="solid"/>
            <a:tailEnd type="triangle"/>
          </a:ln>
          <a:effectLst>
            <a:glow rad="25400">
              <a:sysClr val="windowText" lastClr="000000">
                <a:alpha val="60000"/>
              </a:sysClr>
            </a:glow>
          </a:effectLst>
        </p:spPr>
      </p:cxnSp>
      <p:sp>
        <p:nvSpPr>
          <p:cNvPr id="44" name="Text Box 16"/>
          <p:cNvSpPr txBox="1">
            <a:spLocks noChangeArrowheads="1"/>
          </p:cNvSpPr>
          <p:nvPr/>
        </p:nvSpPr>
        <p:spPr bwMode="auto">
          <a:xfrm>
            <a:off x="6546169" y="929726"/>
            <a:ext cx="928459" cy="338554"/>
          </a:xfrm>
          <a:prstGeom prst="rect">
            <a:avLst/>
          </a:prstGeom>
          <a:noFill/>
          <a:ln w="9525">
            <a:noFill/>
            <a:miter lim="800000"/>
            <a:headEnd/>
            <a:tailEnd/>
          </a:ln>
          <a:effectLst/>
        </p:spPr>
        <p:txBody>
          <a:bodyPr wrap="none">
            <a:spAutoFit/>
          </a:bodyPr>
          <a:lstStyle/>
          <a:p>
            <a:pPr algn="ctr">
              <a:defRPr/>
            </a:pPr>
            <a:r>
              <a:rPr lang="en-US" sz="1600" kern="0" dirty="0">
                <a:solidFill>
                  <a:srgbClr val="FFFFFF"/>
                </a:solidFill>
                <a:effectLst>
                  <a:glow rad="101600">
                    <a:srgbClr val="000000">
                      <a:alpha val="70000"/>
                    </a:srgbClr>
                  </a:glow>
                </a:effectLst>
                <a:cs typeface="Calibri" pitchFamily="34" charset="0"/>
              </a:rPr>
              <a:t>Megiddo</a:t>
            </a:r>
            <a:endParaRPr lang="en-US" sz="2000" kern="0" dirty="0">
              <a:solidFill>
                <a:srgbClr val="FFFFFF"/>
              </a:solidFill>
              <a:effectLst>
                <a:glow rad="101600">
                  <a:srgbClr val="000000">
                    <a:alpha val="70000"/>
                  </a:srgbClr>
                </a:glow>
              </a:effectLst>
              <a:cs typeface="Calibri" pitchFamily="34" charset="0"/>
            </a:endParaRPr>
          </a:p>
        </p:txBody>
      </p:sp>
      <p:cxnSp>
        <p:nvCxnSpPr>
          <p:cNvPr id="45" name="Straight Arrow Connector 44"/>
          <p:cNvCxnSpPr/>
          <p:nvPr/>
        </p:nvCxnSpPr>
        <p:spPr>
          <a:xfrm>
            <a:off x="7000274" y="1268876"/>
            <a:ext cx="6522" cy="263408"/>
          </a:xfrm>
          <a:prstGeom prst="straightConnector1">
            <a:avLst/>
          </a:prstGeom>
          <a:noFill/>
          <a:ln w="25400" cap="flat" cmpd="sng" algn="ctr">
            <a:solidFill>
              <a:srgbClr val="FFFF00"/>
            </a:solidFill>
            <a:prstDash val="solid"/>
            <a:tailEnd type="triangle"/>
          </a:ln>
          <a:effectLst>
            <a:glow rad="25400">
              <a:sysClr val="windowText" lastClr="000000">
                <a:alpha val="60000"/>
              </a:sysClr>
            </a:glow>
          </a:effectLst>
        </p:spPr>
      </p:cxnSp>
      <p:sp>
        <p:nvSpPr>
          <p:cNvPr id="46" name="Text Box 16"/>
          <p:cNvSpPr txBox="1">
            <a:spLocks noChangeArrowheads="1"/>
          </p:cNvSpPr>
          <p:nvPr/>
        </p:nvSpPr>
        <p:spPr bwMode="auto">
          <a:xfrm>
            <a:off x="842275" y="554449"/>
            <a:ext cx="2132315" cy="400110"/>
          </a:xfrm>
          <a:prstGeom prst="rect">
            <a:avLst/>
          </a:prstGeom>
          <a:noFill/>
          <a:ln w="9525">
            <a:noFill/>
            <a:miter lim="800000"/>
            <a:headEnd/>
            <a:tailEnd/>
          </a:ln>
          <a:effectLst/>
        </p:spPr>
        <p:txBody>
          <a:bodyPr wrap="none">
            <a:spAutoFit/>
          </a:bodyPr>
          <a:lstStyle/>
          <a:p>
            <a:pPr algn="ctr">
              <a:defRPr/>
            </a:pPr>
            <a:r>
              <a:rPr lang="en-US" sz="2000" kern="0" dirty="0" err="1">
                <a:solidFill>
                  <a:srgbClr val="FFFFFF"/>
                </a:solidFill>
                <a:effectLst>
                  <a:glow rad="101600">
                    <a:srgbClr val="000000">
                      <a:alpha val="70000"/>
                    </a:srgbClr>
                  </a:glow>
                </a:effectLst>
                <a:cs typeface="Calibri" pitchFamily="34" charset="0"/>
              </a:rPr>
              <a:t>Bi’erutu</a:t>
            </a:r>
            <a:r>
              <a:rPr lang="en-US" sz="2000" kern="0" dirty="0">
                <a:solidFill>
                  <a:srgbClr val="FFFFFF"/>
                </a:solidFill>
                <a:effectLst>
                  <a:glow rad="101600">
                    <a:srgbClr val="000000">
                      <a:alpha val="70000"/>
                    </a:srgbClr>
                  </a:glow>
                </a:effectLst>
                <a:cs typeface="Calibri" pitchFamily="34" charset="0"/>
              </a:rPr>
              <a:t> (</a:t>
            </a:r>
            <a:r>
              <a:rPr lang="en-US" sz="2000" kern="0" dirty="0" err="1">
                <a:solidFill>
                  <a:srgbClr val="FFFFFF"/>
                </a:solidFill>
                <a:effectLst>
                  <a:glow rad="101600">
                    <a:srgbClr val="000000">
                      <a:alpha val="70000"/>
                    </a:srgbClr>
                  </a:glow>
                </a:effectLst>
                <a:cs typeface="Calibri" pitchFamily="34" charset="0"/>
              </a:rPr>
              <a:t>Berothai</a:t>
            </a:r>
            <a:r>
              <a:rPr lang="en-US" sz="2000" kern="0" dirty="0">
                <a:solidFill>
                  <a:srgbClr val="FFFFFF"/>
                </a:solidFill>
                <a:effectLst>
                  <a:glow rad="101600">
                    <a:srgbClr val="000000">
                      <a:alpha val="70000"/>
                    </a:srgbClr>
                  </a:glow>
                </a:effectLst>
                <a:cs typeface="Calibri" pitchFamily="34" charset="0"/>
              </a:rPr>
              <a:t>)</a:t>
            </a:r>
            <a:endParaRPr lang="en-US" sz="2800" kern="0" dirty="0">
              <a:solidFill>
                <a:srgbClr val="FFFFFF"/>
              </a:solidFill>
              <a:effectLst>
                <a:glow rad="101600">
                  <a:srgbClr val="000000">
                    <a:alpha val="70000"/>
                  </a:srgbClr>
                </a:glow>
              </a:effectLst>
              <a:cs typeface="Calibri" pitchFamily="34" charset="0"/>
            </a:endParaRPr>
          </a:p>
        </p:txBody>
      </p:sp>
      <p:cxnSp>
        <p:nvCxnSpPr>
          <p:cNvPr id="47" name="Straight Arrow Connector 46"/>
          <p:cNvCxnSpPr/>
          <p:nvPr/>
        </p:nvCxnSpPr>
        <p:spPr>
          <a:xfrm flipH="1">
            <a:off x="765130" y="929726"/>
            <a:ext cx="377870" cy="215481"/>
          </a:xfrm>
          <a:prstGeom prst="straightConnector1">
            <a:avLst/>
          </a:prstGeom>
          <a:noFill/>
          <a:ln w="25400" cap="flat" cmpd="sng" algn="ctr">
            <a:solidFill>
              <a:srgbClr val="FFFF00"/>
            </a:solidFill>
            <a:prstDash val="solid"/>
            <a:tailEnd type="triangle"/>
          </a:ln>
          <a:effectLst>
            <a:glow rad="25400">
              <a:sysClr val="windowText" lastClr="000000">
                <a:alpha val="60000"/>
              </a:sysClr>
            </a:glow>
          </a:effectLst>
        </p:spPr>
      </p:cxnSp>
      <p:sp>
        <p:nvSpPr>
          <p:cNvPr id="50" name="Text Box 16"/>
          <p:cNvSpPr txBox="1">
            <a:spLocks noChangeArrowheads="1"/>
          </p:cNvSpPr>
          <p:nvPr/>
        </p:nvSpPr>
        <p:spPr bwMode="auto">
          <a:xfrm>
            <a:off x="1103488" y="947706"/>
            <a:ext cx="848310" cy="338554"/>
          </a:xfrm>
          <a:prstGeom prst="rect">
            <a:avLst/>
          </a:prstGeom>
          <a:noFill/>
          <a:ln w="9525">
            <a:noFill/>
            <a:miter lim="800000"/>
            <a:headEnd/>
            <a:tailEnd/>
          </a:ln>
          <a:effectLst/>
        </p:spPr>
        <p:txBody>
          <a:bodyPr wrap="none">
            <a:spAutoFit/>
          </a:bodyPr>
          <a:lstStyle/>
          <a:p>
            <a:pPr algn="ctr">
              <a:defRPr/>
            </a:pPr>
            <a:r>
              <a:rPr lang="en-US" sz="1600" kern="0" dirty="0">
                <a:solidFill>
                  <a:srgbClr val="FFFFFF"/>
                </a:solidFill>
                <a:effectLst>
                  <a:glow rad="101600">
                    <a:srgbClr val="000000">
                      <a:alpha val="70000"/>
                    </a:srgbClr>
                  </a:glow>
                </a:effectLst>
                <a:cs typeface="Calibri" pitchFamily="34" charset="0"/>
              </a:rPr>
              <a:t>Hamath</a:t>
            </a:r>
            <a:endParaRPr lang="en-US" sz="2000" kern="0" dirty="0">
              <a:solidFill>
                <a:srgbClr val="FFFFFF"/>
              </a:solidFill>
              <a:effectLst>
                <a:glow rad="101600">
                  <a:srgbClr val="000000">
                    <a:alpha val="70000"/>
                  </a:srgbClr>
                </a:glow>
              </a:effectLst>
              <a:cs typeface="Calibri" pitchFamily="34" charset="0"/>
            </a:endParaRPr>
          </a:p>
        </p:txBody>
      </p:sp>
      <p:cxnSp>
        <p:nvCxnSpPr>
          <p:cNvPr id="51" name="Straight Arrow Connector 50"/>
          <p:cNvCxnSpPr/>
          <p:nvPr/>
        </p:nvCxnSpPr>
        <p:spPr>
          <a:xfrm>
            <a:off x="1349879" y="1286856"/>
            <a:ext cx="6522" cy="263408"/>
          </a:xfrm>
          <a:prstGeom prst="straightConnector1">
            <a:avLst/>
          </a:prstGeom>
          <a:noFill/>
          <a:ln w="25400" cap="flat" cmpd="sng" algn="ctr">
            <a:solidFill>
              <a:srgbClr val="FFFF00"/>
            </a:solidFill>
            <a:prstDash val="solid"/>
            <a:tailEnd type="triangle"/>
          </a:ln>
          <a:effectLst>
            <a:glow rad="25400">
              <a:sysClr val="windowText" lastClr="000000">
                <a:alpha val="60000"/>
              </a:sysClr>
            </a:glow>
          </a:effectLst>
        </p:spPr>
      </p:cxnSp>
      <p:sp>
        <p:nvSpPr>
          <p:cNvPr id="52" name="Text Box 16"/>
          <p:cNvSpPr txBox="1">
            <a:spLocks noChangeArrowheads="1"/>
          </p:cNvSpPr>
          <p:nvPr/>
        </p:nvSpPr>
        <p:spPr bwMode="auto">
          <a:xfrm>
            <a:off x="3479013" y="917939"/>
            <a:ext cx="590226" cy="338554"/>
          </a:xfrm>
          <a:prstGeom prst="rect">
            <a:avLst/>
          </a:prstGeom>
          <a:noFill/>
          <a:ln w="9525">
            <a:noFill/>
            <a:miter lim="800000"/>
            <a:headEnd/>
            <a:tailEnd/>
          </a:ln>
          <a:effectLst/>
        </p:spPr>
        <p:txBody>
          <a:bodyPr wrap="none">
            <a:spAutoFit/>
          </a:bodyPr>
          <a:lstStyle/>
          <a:p>
            <a:pPr algn="ctr">
              <a:defRPr/>
            </a:pPr>
            <a:r>
              <a:rPr lang="en-US" sz="1600" kern="0" dirty="0">
                <a:solidFill>
                  <a:srgbClr val="FFFFFF"/>
                </a:solidFill>
                <a:effectLst>
                  <a:glow rad="101600">
                    <a:srgbClr val="000000">
                      <a:alpha val="70000"/>
                    </a:srgbClr>
                  </a:glow>
                </a:effectLst>
                <a:cs typeface="Calibri" pitchFamily="34" charset="0"/>
              </a:rPr>
              <a:t>Lebo</a:t>
            </a:r>
            <a:endParaRPr lang="en-US" sz="2000" kern="0" dirty="0">
              <a:solidFill>
                <a:srgbClr val="FFFFFF"/>
              </a:solidFill>
              <a:effectLst>
                <a:glow rad="101600">
                  <a:srgbClr val="000000">
                    <a:alpha val="70000"/>
                  </a:srgbClr>
                </a:glow>
              </a:effectLst>
              <a:cs typeface="Calibri" pitchFamily="34" charset="0"/>
            </a:endParaRPr>
          </a:p>
        </p:txBody>
      </p:sp>
      <p:cxnSp>
        <p:nvCxnSpPr>
          <p:cNvPr id="53" name="Straight Arrow Connector 52"/>
          <p:cNvCxnSpPr/>
          <p:nvPr/>
        </p:nvCxnSpPr>
        <p:spPr>
          <a:xfrm>
            <a:off x="3764001" y="1257089"/>
            <a:ext cx="6522" cy="263408"/>
          </a:xfrm>
          <a:prstGeom prst="straightConnector1">
            <a:avLst/>
          </a:prstGeom>
          <a:noFill/>
          <a:ln w="25400" cap="flat" cmpd="sng" algn="ctr">
            <a:solidFill>
              <a:srgbClr val="FFFF00"/>
            </a:solidFill>
            <a:prstDash val="solid"/>
            <a:tailEnd type="triangle"/>
          </a:ln>
          <a:effectLst>
            <a:glow rad="25400">
              <a:sysClr val="windowText" lastClr="000000">
                <a:alpha val="60000"/>
              </a:sysClr>
            </a:glow>
          </a:effectLst>
        </p:spPr>
      </p:cxnSp>
    </p:spTree>
    <p:extLst>
      <p:ext uri="{BB962C8B-B14F-4D97-AF65-F5344CB8AC3E}">
        <p14:creationId xmlns:p14="http://schemas.microsoft.com/office/powerpoint/2010/main" val="8301676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ible Lands Museum-pcb\Syria and Levant\Cyprus, wheeled vessel stand with men bearing goat and oxhide ingot, bronze, 1200-1150 BC, adr1806263561.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Men bearing tribute, including an </a:t>
            </a:r>
            <a:r>
              <a:rPr lang="en-US" dirty="0" err="1"/>
              <a:t>oxhide</a:t>
            </a:r>
            <a:r>
              <a:rPr lang="en-US" dirty="0"/>
              <a:t> ingot, from Cyprus, 1200–1150 BC</a:t>
            </a:r>
          </a:p>
        </p:txBody>
      </p:sp>
      <p:sp>
        <p:nvSpPr>
          <p:cNvPr id="3" name="Text Placeholder 2"/>
          <p:cNvSpPr>
            <a:spLocks noGrp="1"/>
          </p:cNvSpPr>
          <p:nvPr>
            <p:ph type="body" sz="quarter" idx="12"/>
          </p:nvPr>
        </p:nvSpPr>
        <p:spPr/>
        <p:txBody>
          <a:bodyPr/>
          <a:lstStyle/>
          <a:p>
            <a:r>
              <a:rPr lang="en-US" dirty="0"/>
              <a:t>8:8</a:t>
            </a:r>
          </a:p>
        </p:txBody>
      </p:sp>
      <p:sp>
        <p:nvSpPr>
          <p:cNvPr id="4" name="Title 3"/>
          <p:cNvSpPr>
            <a:spLocks noGrp="1"/>
          </p:cNvSpPr>
          <p:nvPr>
            <p:ph type="title"/>
          </p:nvPr>
        </p:nvSpPr>
        <p:spPr/>
        <p:txBody>
          <a:bodyPr/>
          <a:lstStyle/>
          <a:p>
            <a:r>
              <a:rPr lang="en-US" dirty="0"/>
              <a:t>From </a:t>
            </a:r>
            <a:r>
              <a:rPr lang="en-US" dirty="0" err="1"/>
              <a:t>Betah</a:t>
            </a:r>
            <a:r>
              <a:rPr lang="en-US" dirty="0"/>
              <a:t> and </a:t>
            </a:r>
            <a:r>
              <a:rPr lang="en-US" dirty="0" err="1"/>
              <a:t>Berothai</a:t>
            </a:r>
            <a:r>
              <a:rPr lang="en-US" dirty="0"/>
              <a:t>, cities of </a:t>
            </a:r>
            <a:r>
              <a:rPr lang="en-US" dirty="0" err="1"/>
              <a:t>Hadadezer</a:t>
            </a:r>
            <a:r>
              <a:rPr lang="en-US" dirty="0"/>
              <a:t>, King David took a large amount of bronze</a:t>
            </a:r>
          </a:p>
        </p:txBody>
      </p:sp>
    </p:spTree>
    <p:extLst>
      <p:ext uri="{BB962C8B-B14F-4D97-AF65-F5344CB8AC3E}">
        <p14:creationId xmlns:p14="http://schemas.microsoft.com/office/powerpoint/2010/main" val="239644207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 2019-pcb\Cyprus\Copper ox-hide ingot, from Enkomi Ayios Iakvos, ca 1200 BC, tb0930199394.jpg"/>
          <p:cNvPicPr>
            <a:picLocks noChangeAspect="1" noChangeArrowheads="1"/>
          </p:cNvPicPr>
          <p:nvPr/>
        </p:nvPicPr>
        <p:blipFill rotWithShape="1">
          <a:blip r:embed="rId3">
            <a:extLst>
              <a:ext uri="{28A0092B-C50C-407E-A947-70E740481C1C}">
                <a14:useLocalDpi xmlns:a14="http://schemas.microsoft.com/office/drawing/2010/main" val="0"/>
              </a:ext>
            </a:extLst>
          </a:blip>
          <a:srcRect t="5584" b="5584"/>
          <a:stretch/>
        </p:blipFill>
        <p:spPr bwMode="auto">
          <a:xfrm>
            <a:off x="0" y="171450"/>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Copper </a:t>
            </a:r>
            <a:r>
              <a:rPr lang="en-US" dirty="0" err="1"/>
              <a:t>oxhide</a:t>
            </a:r>
            <a:r>
              <a:rPr lang="en-US" dirty="0"/>
              <a:t> ingot, from Enkomi </a:t>
            </a:r>
            <a:r>
              <a:rPr lang="en-US" dirty="0" err="1"/>
              <a:t>Ayios</a:t>
            </a:r>
            <a:r>
              <a:rPr lang="en-US" dirty="0"/>
              <a:t> </a:t>
            </a:r>
            <a:r>
              <a:rPr lang="en-US" dirty="0" err="1"/>
              <a:t>Iakvos</a:t>
            </a:r>
            <a:r>
              <a:rPr lang="en-US" dirty="0"/>
              <a:t>, Cyprus, circa 1200 BC</a:t>
            </a:r>
          </a:p>
        </p:txBody>
      </p:sp>
      <p:sp>
        <p:nvSpPr>
          <p:cNvPr id="3" name="Text Placeholder 2"/>
          <p:cNvSpPr>
            <a:spLocks noGrp="1"/>
          </p:cNvSpPr>
          <p:nvPr>
            <p:ph type="body" sz="quarter" idx="12"/>
          </p:nvPr>
        </p:nvSpPr>
        <p:spPr/>
        <p:txBody>
          <a:bodyPr/>
          <a:lstStyle/>
          <a:p>
            <a:r>
              <a:rPr lang="en-US" dirty="0"/>
              <a:t>8:8</a:t>
            </a:r>
          </a:p>
        </p:txBody>
      </p:sp>
      <p:sp>
        <p:nvSpPr>
          <p:cNvPr id="4" name="Title 3"/>
          <p:cNvSpPr>
            <a:spLocks noGrp="1"/>
          </p:cNvSpPr>
          <p:nvPr>
            <p:ph type="title"/>
          </p:nvPr>
        </p:nvSpPr>
        <p:spPr/>
        <p:txBody>
          <a:bodyPr/>
          <a:lstStyle/>
          <a:p>
            <a:r>
              <a:rPr lang="en-US" dirty="0"/>
              <a:t>From </a:t>
            </a:r>
            <a:r>
              <a:rPr lang="en-US" dirty="0" err="1"/>
              <a:t>Betah</a:t>
            </a:r>
            <a:r>
              <a:rPr lang="en-US" dirty="0"/>
              <a:t> and </a:t>
            </a:r>
            <a:r>
              <a:rPr lang="en-US" dirty="0" err="1"/>
              <a:t>Berothai</a:t>
            </a:r>
            <a:r>
              <a:rPr lang="en-US" dirty="0"/>
              <a:t>, cities of </a:t>
            </a:r>
            <a:r>
              <a:rPr lang="en-US" dirty="0" err="1"/>
              <a:t>Hadadezer</a:t>
            </a:r>
            <a:r>
              <a:rPr lang="en-US" dirty="0"/>
              <a:t>, King David took a large amount of bronze</a:t>
            </a:r>
          </a:p>
        </p:txBody>
      </p:sp>
    </p:spTree>
    <p:extLst>
      <p:ext uri="{BB962C8B-B14F-4D97-AF65-F5344CB8AC3E}">
        <p14:creationId xmlns:p14="http://schemas.microsoft.com/office/powerpoint/2010/main" val="206029489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sitting, table, wooden&#10;&#10;Description automatically generated">
            <a:extLst>
              <a:ext uri="{FF2B5EF4-FFF2-40B4-BE49-F238E27FC236}">
                <a16:creationId xmlns:a16="http://schemas.microsoft.com/office/drawing/2014/main" id="{4C17BDA7-FFFC-46D6-990D-DD65ECE4D3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08660"/>
            <a:ext cx="9144000" cy="5440680"/>
          </a:xfrm>
          <a:prstGeom prst="rect">
            <a:avLst/>
          </a:prstGeom>
        </p:spPr>
      </p:pic>
      <p:sp>
        <p:nvSpPr>
          <p:cNvPr id="2" name="Text Placeholder 1"/>
          <p:cNvSpPr>
            <a:spLocks noGrp="1"/>
          </p:cNvSpPr>
          <p:nvPr>
            <p:ph type="body" sz="quarter" idx="10"/>
          </p:nvPr>
        </p:nvSpPr>
        <p:spPr/>
        <p:txBody>
          <a:bodyPr/>
          <a:lstStyle/>
          <a:p>
            <a:r>
              <a:rPr lang="en-US" dirty="0"/>
              <a:t>Bronze slab ingots from the Cape </a:t>
            </a:r>
            <a:r>
              <a:rPr lang="en-US" dirty="0" err="1"/>
              <a:t>Gelidonya</a:t>
            </a:r>
            <a:r>
              <a:rPr lang="en-US" dirty="0"/>
              <a:t> shipwreck, circa 1200 BC</a:t>
            </a:r>
          </a:p>
        </p:txBody>
      </p:sp>
      <p:sp>
        <p:nvSpPr>
          <p:cNvPr id="3" name="Text Placeholder 2"/>
          <p:cNvSpPr>
            <a:spLocks noGrp="1"/>
          </p:cNvSpPr>
          <p:nvPr>
            <p:ph type="body" sz="quarter" idx="12"/>
          </p:nvPr>
        </p:nvSpPr>
        <p:spPr/>
        <p:txBody>
          <a:bodyPr/>
          <a:lstStyle/>
          <a:p>
            <a:r>
              <a:rPr lang="en-US" dirty="0"/>
              <a:t>8:8</a:t>
            </a:r>
          </a:p>
        </p:txBody>
      </p:sp>
      <p:sp>
        <p:nvSpPr>
          <p:cNvPr id="4" name="Title 3"/>
          <p:cNvSpPr>
            <a:spLocks noGrp="1"/>
          </p:cNvSpPr>
          <p:nvPr>
            <p:ph type="title"/>
          </p:nvPr>
        </p:nvSpPr>
        <p:spPr/>
        <p:txBody>
          <a:bodyPr/>
          <a:lstStyle/>
          <a:p>
            <a:r>
              <a:rPr lang="en-US" dirty="0"/>
              <a:t>From </a:t>
            </a:r>
            <a:r>
              <a:rPr lang="en-US" dirty="0" err="1"/>
              <a:t>Betah</a:t>
            </a:r>
            <a:r>
              <a:rPr lang="en-US" dirty="0"/>
              <a:t> and </a:t>
            </a:r>
            <a:r>
              <a:rPr lang="en-US" dirty="0" err="1"/>
              <a:t>Berothai</a:t>
            </a:r>
            <a:r>
              <a:rPr lang="en-US" dirty="0"/>
              <a:t>, cities of </a:t>
            </a:r>
            <a:r>
              <a:rPr lang="en-US" dirty="0" err="1"/>
              <a:t>Hadadezer</a:t>
            </a:r>
            <a:r>
              <a:rPr lang="en-US" dirty="0"/>
              <a:t>, King David took a large amount of bronze</a:t>
            </a:r>
          </a:p>
        </p:txBody>
      </p:sp>
    </p:spTree>
    <p:extLst>
      <p:ext uri="{BB962C8B-B14F-4D97-AF65-F5344CB8AC3E}">
        <p14:creationId xmlns:p14="http://schemas.microsoft.com/office/powerpoint/2010/main" val="29011640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62A798A-E416-434B-A10E-EB9823A65F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Hamath on the Orontes</a:t>
            </a:r>
          </a:p>
        </p:txBody>
      </p:sp>
      <p:sp>
        <p:nvSpPr>
          <p:cNvPr id="3" name="Text Placeholder 2"/>
          <p:cNvSpPr>
            <a:spLocks noGrp="1"/>
          </p:cNvSpPr>
          <p:nvPr>
            <p:ph type="body" sz="quarter" idx="12"/>
          </p:nvPr>
        </p:nvSpPr>
        <p:spPr/>
        <p:txBody>
          <a:bodyPr/>
          <a:lstStyle/>
          <a:p>
            <a:r>
              <a:rPr lang="en-US" dirty="0"/>
              <a:t>8:9</a:t>
            </a:r>
          </a:p>
        </p:txBody>
      </p:sp>
      <p:sp>
        <p:nvSpPr>
          <p:cNvPr id="4" name="Title 3"/>
          <p:cNvSpPr>
            <a:spLocks noGrp="1"/>
          </p:cNvSpPr>
          <p:nvPr>
            <p:ph type="title"/>
          </p:nvPr>
        </p:nvSpPr>
        <p:spPr/>
        <p:txBody>
          <a:bodyPr/>
          <a:lstStyle/>
          <a:p>
            <a:r>
              <a:rPr lang="en-US" dirty="0"/>
              <a:t>When Toi king of Hamath heard that David had struck the whole army of </a:t>
            </a:r>
            <a:r>
              <a:rPr lang="en-US" dirty="0" err="1"/>
              <a:t>Hadadezer</a:t>
            </a:r>
            <a:endParaRPr lang="en-US" dirty="0"/>
          </a:p>
        </p:txBody>
      </p:sp>
    </p:spTree>
    <p:extLst>
      <p:ext uri="{BB962C8B-B14F-4D97-AF65-F5344CB8AC3E}">
        <p14:creationId xmlns:p14="http://schemas.microsoft.com/office/powerpoint/2010/main" val="107039757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4C5DB69-8E65-4BB1-9F5D-9F21FBB05F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Hamath on the Orontes</a:t>
            </a:r>
          </a:p>
        </p:txBody>
      </p:sp>
      <p:sp>
        <p:nvSpPr>
          <p:cNvPr id="3" name="Text Placeholder 2"/>
          <p:cNvSpPr>
            <a:spLocks noGrp="1"/>
          </p:cNvSpPr>
          <p:nvPr>
            <p:ph type="body" sz="quarter" idx="12"/>
          </p:nvPr>
        </p:nvSpPr>
        <p:spPr/>
        <p:txBody>
          <a:bodyPr/>
          <a:lstStyle/>
          <a:p>
            <a:r>
              <a:rPr lang="en-US" dirty="0"/>
              <a:t>8:9</a:t>
            </a:r>
          </a:p>
        </p:txBody>
      </p:sp>
      <p:sp>
        <p:nvSpPr>
          <p:cNvPr id="4" name="Title 3"/>
          <p:cNvSpPr>
            <a:spLocks noGrp="1"/>
          </p:cNvSpPr>
          <p:nvPr>
            <p:ph type="title"/>
          </p:nvPr>
        </p:nvSpPr>
        <p:spPr/>
        <p:txBody>
          <a:bodyPr/>
          <a:lstStyle/>
          <a:p>
            <a:r>
              <a:rPr lang="en-US" dirty="0"/>
              <a:t>When Toi king of Hamath heard that David had struck the whole army of </a:t>
            </a:r>
            <a:r>
              <a:rPr lang="en-US" dirty="0" err="1"/>
              <a:t>Hadadezer</a:t>
            </a:r>
            <a:endParaRPr lang="en-US" dirty="0"/>
          </a:p>
        </p:txBody>
      </p:sp>
    </p:spTree>
    <p:extLst>
      <p:ext uri="{BB962C8B-B14F-4D97-AF65-F5344CB8AC3E}">
        <p14:creationId xmlns:p14="http://schemas.microsoft.com/office/powerpoint/2010/main" val="402030306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10;&#10;Description automatically generated">
            <a:extLst>
              <a:ext uri="{FF2B5EF4-FFF2-40B4-BE49-F238E27FC236}">
                <a16:creationId xmlns:a16="http://schemas.microsoft.com/office/drawing/2014/main" id="{242E1A41-9FEA-43F3-BE2A-21DA6729F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386" y="369332"/>
            <a:ext cx="7187411" cy="6364295"/>
          </a:xfrm>
          <a:prstGeom prst="rect">
            <a:avLst/>
          </a:prstGeom>
        </p:spPr>
      </p:pic>
      <p:sp>
        <p:nvSpPr>
          <p:cNvPr id="2" name="Text Placeholder 1"/>
          <p:cNvSpPr>
            <a:spLocks noGrp="1"/>
          </p:cNvSpPr>
          <p:nvPr>
            <p:ph type="body" sz="quarter" idx="10"/>
          </p:nvPr>
        </p:nvSpPr>
        <p:spPr/>
        <p:txBody>
          <a:bodyPr/>
          <a:lstStyle/>
          <a:p>
            <a:r>
              <a:rPr lang="en-US" dirty="0"/>
              <a:t>Luwian inscription mentioning a “</a:t>
            </a:r>
            <a:r>
              <a:rPr lang="en-US" dirty="0" err="1"/>
              <a:t>Walastinean</a:t>
            </a:r>
            <a:r>
              <a:rPr lang="en-US" dirty="0"/>
              <a:t>” king, from Tel Tayinat, perhaps 10th century BC</a:t>
            </a:r>
          </a:p>
        </p:txBody>
      </p:sp>
      <p:sp>
        <p:nvSpPr>
          <p:cNvPr id="3" name="Text Placeholder 2"/>
          <p:cNvSpPr>
            <a:spLocks noGrp="1"/>
          </p:cNvSpPr>
          <p:nvPr>
            <p:ph type="body" sz="quarter" idx="12"/>
          </p:nvPr>
        </p:nvSpPr>
        <p:spPr/>
        <p:txBody>
          <a:bodyPr/>
          <a:lstStyle/>
          <a:p>
            <a:r>
              <a:rPr lang="en-US" dirty="0"/>
              <a:t>8:9</a:t>
            </a:r>
          </a:p>
        </p:txBody>
      </p:sp>
      <p:sp>
        <p:nvSpPr>
          <p:cNvPr id="4" name="Title 3"/>
          <p:cNvSpPr>
            <a:spLocks noGrp="1"/>
          </p:cNvSpPr>
          <p:nvPr>
            <p:ph type="title"/>
          </p:nvPr>
        </p:nvSpPr>
        <p:spPr/>
        <p:txBody>
          <a:bodyPr/>
          <a:lstStyle/>
          <a:p>
            <a:r>
              <a:rPr lang="en-US" dirty="0"/>
              <a:t>When Toi king of Hamath heard that David had struck the whole army of </a:t>
            </a:r>
            <a:r>
              <a:rPr lang="en-US" dirty="0" err="1"/>
              <a:t>Hadadezer</a:t>
            </a:r>
            <a:endParaRPr lang="en-US" dirty="0"/>
          </a:p>
        </p:txBody>
      </p:sp>
    </p:spTree>
    <p:extLst>
      <p:ext uri="{BB962C8B-B14F-4D97-AF65-F5344CB8AC3E}">
        <p14:creationId xmlns:p14="http://schemas.microsoft.com/office/powerpoint/2010/main" val="18506268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plane, airplane, road&#10;&#10;Description automatically generated">
            <a:extLst>
              <a:ext uri="{FF2B5EF4-FFF2-40B4-BE49-F238E27FC236}">
                <a16:creationId xmlns:a16="http://schemas.microsoft.com/office/drawing/2014/main" id="{4D136885-8EAC-4E5B-AE2C-384397814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Tell Tayinat on the Orontes River, in the kingdom of Mitanni (from the east)</a:t>
            </a:r>
          </a:p>
        </p:txBody>
      </p:sp>
      <p:sp>
        <p:nvSpPr>
          <p:cNvPr id="3" name="Text Placeholder 2"/>
          <p:cNvSpPr>
            <a:spLocks noGrp="1"/>
          </p:cNvSpPr>
          <p:nvPr>
            <p:ph type="body" sz="quarter" idx="12"/>
          </p:nvPr>
        </p:nvSpPr>
        <p:spPr/>
        <p:txBody>
          <a:bodyPr/>
          <a:lstStyle/>
          <a:p>
            <a:r>
              <a:rPr lang="en-US" dirty="0"/>
              <a:t>8:9</a:t>
            </a:r>
          </a:p>
        </p:txBody>
      </p:sp>
      <p:sp>
        <p:nvSpPr>
          <p:cNvPr id="4" name="Title 3"/>
          <p:cNvSpPr>
            <a:spLocks noGrp="1"/>
          </p:cNvSpPr>
          <p:nvPr>
            <p:ph type="title"/>
          </p:nvPr>
        </p:nvSpPr>
        <p:spPr/>
        <p:txBody>
          <a:bodyPr/>
          <a:lstStyle/>
          <a:p>
            <a:r>
              <a:rPr lang="en-US" dirty="0"/>
              <a:t>When Toi king of Hamath heard that David had struck the whole army of </a:t>
            </a:r>
            <a:r>
              <a:rPr lang="en-US" dirty="0" err="1"/>
              <a:t>Hadadezer</a:t>
            </a:r>
            <a:endParaRPr lang="en-US" dirty="0"/>
          </a:p>
        </p:txBody>
      </p:sp>
    </p:spTree>
    <p:extLst>
      <p:ext uri="{BB962C8B-B14F-4D97-AF65-F5344CB8AC3E}">
        <p14:creationId xmlns:p14="http://schemas.microsoft.com/office/powerpoint/2010/main" val="1452678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Coastal Plain south of Ashdod (aerial view from the south)</a:t>
            </a:r>
          </a:p>
        </p:txBody>
      </p:sp>
      <p:sp>
        <p:nvSpPr>
          <p:cNvPr id="3" name="Text Placeholder 2"/>
          <p:cNvSpPr>
            <a:spLocks noGrp="1"/>
          </p:cNvSpPr>
          <p:nvPr>
            <p:ph type="body" sz="quarter" idx="12"/>
          </p:nvPr>
        </p:nvSpPr>
        <p:spPr/>
        <p:txBody>
          <a:bodyPr/>
          <a:lstStyle/>
          <a:p>
            <a:r>
              <a:rPr lang="en-US" dirty="0"/>
              <a:t>8:1</a:t>
            </a:r>
          </a:p>
        </p:txBody>
      </p:sp>
      <p:sp>
        <p:nvSpPr>
          <p:cNvPr id="4" name="Title 3"/>
          <p:cNvSpPr>
            <a:spLocks noGrp="1"/>
          </p:cNvSpPr>
          <p:nvPr>
            <p:ph type="title"/>
          </p:nvPr>
        </p:nvSpPr>
        <p:spPr/>
        <p:txBody>
          <a:bodyPr/>
          <a:lstStyle/>
          <a:p>
            <a:r>
              <a:rPr lang="en-US" dirty="0"/>
              <a:t>After this, David defeated the Philistines and subdued them</a:t>
            </a:r>
          </a:p>
        </p:txBody>
      </p:sp>
      <p:pic>
        <p:nvPicPr>
          <p:cNvPr id="6" name="Picture 5" descr="Coastal plain south of Ashdod aerial from south, tb121704850.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7" name="Text Box 11"/>
          <p:cNvSpPr txBox="1">
            <a:spLocks noChangeArrowheads="1"/>
          </p:cNvSpPr>
          <p:nvPr/>
        </p:nvSpPr>
        <p:spPr bwMode="auto">
          <a:xfrm>
            <a:off x="7636316" y="1708150"/>
            <a:ext cx="138791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Ashdod</a:t>
            </a:r>
          </a:p>
        </p:txBody>
      </p:sp>
      <p:cxnSp>
        <p:nvCxnSpPr>
          <p:cNvPr id="8" name="Straight Arrow Connector 7"/>
          <p:cNvCxnSpPr/>
          <p:nvPr/>
        </p:nvCxnSpPr>
        <p:spPr>
          <a:xfrm>
            <a:off x="8564880" y="2093605"/>
            <a:ext cx="0" cy="471795"/>
          </a:xfrm>
          <a:prstGeom prst="straightConnector1">
            <a:avLst/>
          </a:prstGeom>
          <a:ln w="25400">
            <a:solidFill>
              <a:srgbClr val="FEFFFF"/>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315833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Tell Tayinat (from Alalakh)</a:t>
            </a:r>
          </a:p>
        </p:txBody>
      </p:sp>
      <p:sp>
        <p:nvSpPr>
          <p:cNvPr id="3" name="Text Placeholder 2"/>
          <p:cNvSpPr>
            <a:spLocks noGrp="1"/>
          </p:cNvSpPr>
          <p:nvPr>
            <p:ph type="body" sz="quarter" idx="12"/>
          </p:nvPr>
        </p:nvSpPr>
        <p:spPr/>
        <p:txBody>
          <a:bodyPr/>
          <a:lstStyle/>
          <a:p>
            <a:r>
              <a:rPr lang="en-US" dirty="0"/>
              <a:t>8:9</a:t>
            </a:r>
          </a:p>
        </p:txBody>
      </p:sp>
      <p:sp>
        <p:nvSpPr>
          <p:cNvPr id="4" name="Title 3"/>
          <p:cNvSpPr>
            <a:spLocks noGrp="1"/>
          </p:cNvSpPr>
          <p:nvPr>
            <p:ph type="title"/>
          </p:nvPr>
        </p:nvSpPr>
        <p:spPr/>
        <p:txBody>
          <a:bodyPr/>
          <a:lstStyle/>
          <a:p>
            <a:r>
              <a:rPr lang="en-US" dirty="0"/>
              <a:t>When Toi king of Hamath heard that David had struck the whole army of </a:t>
            </a:r>
            <a:r>
              <a:rPr lang="en-US" dirty="0" err="1"/>
              <a:t>Hadadezer</a:t>
            </a:r>
            <a:endParaRPr lang="en-US" dirty="0"/>
          </a:p>
        </p:txBody>
      </p:sp>
      <p:pic>
        <p:nvPicPr>
          <p:cNvPr id="6" name="Picture 5" descr="Tell Tayinat from Alalakh, adr1005179990.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5000"/>
                    </a14:imgEffect>
                  </a14:imgLayer>
                </a14:imgProps>
              </a:ex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382737637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leppo, mosque and castle, mat02156.jpg"/>
          <p:cNvPicPr>
            <a:picLocks noChangeAspect="1"/>
          </p:cNvPicPr>
          <p:nvPr/>
        </p:nvPicPr>
        <p:blipFill rotWithShape="1">
          <a:blip r:embed="rId3">
            <a:extLst>
              <a:ext uri="{28A0092B-C50C-407E-A947-70E740481C1C}">
                <a14:useLocalDpi xmlns:a14="http://schemas.microsoft.com/office/drawing/2010/main" val="0"/>
              </a:ext>
            </a:extLst>
          </a:blip>
          <a:srcRect t="9573" b="37806"/>
          <a:stretch/>
        </p:blipFill>
        <p:spPr>
          <a:xfrm>
            <a:off x="171560" y="369332"/>
            <a:ext cx="8800880" cy="6150340"/>
          </a:xfrm>
          <a:prstGeom prst="rect">
            <a:avLst/>
          </a:prstGeom>
        </p:spPr>
      </p:pic>
      <p:sp>
        <p:nvSpPr>
          <p:cNvPr id="2" name="Text Placeholder 1"/>
          <p:cNvSpPr>
            <a:spLocks noGrp="1"/>
          </p:cNvSpPr>
          <p:nvPr>
            <p:ph type="body" sz="quarter" idx="10"/>
          </p:nvPr>
        </p:nvSpPr>
        <p:spPr/>
        <p:txBody>
          <a:bodyPr/>
          <a:lstStyle/>
          <a:p>
            <a:r>
              <a:rPr lang="en-US" dirty="0"/>
              <a:t>Castle and mosque at Aleppo</a:t>
            </a:r>
          </a:p>
        </p:txBody>
      </p:sp>
      <p:sp>
        <p:nvSpPr>
          <p:cNvPr id="3" name="Text Placeholder 2"/>
          <p:cNvSpPr>
            <a:spLocks noGrp="1"/>
          </p:cNvSpPr>
          <p:nvPr>
            <p:ph type="body" sz="quarter" idx="12"/>
          </p:nvPr>
        </p:nvSpPr>
        <p:spPr/>
        <p:txBody>
          <a:bodyPr/>
          <a:lstStyle/>
          <a:p>
            <a:r>
              <a:rPr lang="en-US" dirty="0"/>
              <a:t>8:9</a:t>
            </a:r>
          </a:p>
        </p:txBody>
      </p:sp>
      <p:sp>
        <p:nvSpPr>
          <p:cNvPr id="4" name="Title 3"/>
          <p:cNvSpPr>
            <a:spLocks noGrp="1"/>
          </p:cNvSpPr>
          <p:nvPr>
            <p:ph type="title"/>
          </p:nvPr>
        </p:nvSpPr>
        <p:spPr/>
        <p:txBody>
          <a:bodyPr/>
          <a:lstStyle/>
          <a:p>
            <a:r>
              <a:rPr lang="en-US" dirty="0"/>
              <a:t>When Toi king of Hamath heard that David had struck the whole army of </a:t>
            </a:r>
            <a:r>
              <a:rPr lang="en-US" dirty="0" err="1"/>
              <a:t>Hadadezer</a:t>
            </a:r>
            <a:endParaRPr lang="en-US" dirty="0"/>
          </a:p>
        </p:txBody>
      </p:sp>
    </p:spTree>
    <p:extLst>
      <p:ext uri="{BB962C8B-B14F-4D97-AF65-F5344CB8AC3E}">
        <p14:creationId xmlns:p14="http://schemas.microsoft.com/office/powerpoint/2010/main" val="10198139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ase sitting on a table&#10;&#10;Description automatically generated">
            <a:extLst>
              <a:ext uri="{FF2B5EF4-FFF2-40B4-BE49-F238E27FC236}">
                <a16:creationId xmlns:a16="http://schemas.microsoft.com/office/drawing/2014/main" id="{051698ED-19E4-4867-8B86-D201B3679F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668" y="0"/>
            <a:ext cx="7598664" cy="6858000"/>
          </a:xfrm>
          <a:prstGeom prst="rect">
            <a:avLst/>
          </a:prstGeom>
        </p:spPr>
      </p:pic>
      <p:sp>
        <p:nvSpPr>
          <p:cNvPr id="2" name="Text Placeholder 1"/>
          <p:cNvSpPr>
            <a:spLocks noGrp="1"/>
          </p:cNvSpPr>
          <p:nvPr>
            <p:ph type="body" sz="quarter" idx="10"/>
          </p:nvPr>
        </p:nvSpPr>
        <p:spPr/>
        <p:txBody>
          <a:bodyPr/>
          <a:lstStyle/>
          <a:p>
            <a:r>
              <a:rPr lang="en-US" dirty="0"/>
              <a:t>Jug inscribed “Belonging to </a:t>
            </a:r>
            <a:r>
              <a:rPr lang="en-US" dirty="0" err="1"/>
              <a:t>Joram</a:t>
            </a:r>
            <a:r>
              <a:rPr lang="en-US" dirty="0"/>
              <a:t>,” from Tel Sera, circa 600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Toi sent Joram his son to King David, to greet him . . . for </a:t>
            </a:r>
            <a:r>
              <a:rPr lang="en-US" dirty="0" err="1"/>
              <a:t>Hadadezer</a:t>
            </a:r>
            <a:r>
              <a:rPr lang="en-US" dirty="0"/>
              <a:t> had been at war with Toi</a:t>
            </a:r>
          </a:p>
        </p:txBody>
      </p:sp>
    </p:spTree>
    <p:extLst>
      <p:ext uri="{BB962C8B-B14F-4D97-AF65-F5344CB8AC3E}">
        <p14:creationId xmlns:p14="http://schemas.microsoft.com/office/powerpoint/2010/main" val="324614383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19 Persia-pcb\Persepolis staircase reliefs\Apadana northern staircase\Western side\Persepolis apadana north stairs, Syrian delegation, also representing Lebanon and Israel, rams, bowls, garment, copper, tb0506181327.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Syrian delegation, also representing Lebanon and Israel, with tribute for Persia, circa 500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Toi sent Joram his son to King David, to greet him . . . for </a:t>
            </a:r>
            <a:r>
              <a:rPr lang="en-US" dirty="0" err="1"/>
              <a:t>Hadadezer</a:t>
            </a:r>
            <a:r>
              <a:rPr lang="en-US" dirty="0"/>
              <a:t> had been at war with Toi</a:t>
            </a:r>
          </a:p>
        </p:txBody>
      </p:sp>
    </p:spTree>
    <p:extLst>
      <p:ext uri="{BB962C8B-B14F-4D97-AF65-F5344CB8AC3E}">
        <p14:creationId xmlns:p14="http://schemas.microsoft.com/office/powerpoint/2010/main" val="332023239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Goblet of cast and hammered silver, circa 500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pic>
        <p:nvPicPr>
          <p:cNvPr id="5122" name="Picture 2" descr="C:\Users\Kris\Documents\Bolen\PCB size\19 Persia-pcb\Ecbatana Museum\Goblet, cast and hammered silver, Achaemenian period, tb05101829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2450"/>
            <a:ext cx="9144000" cy="5751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46685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indoor, cup, bowl&#10;&#10;Description automatically generated">
            <a:extLst>
              <a:ext uri="{FF2B5EF4-FFF2-40B4-BE49-F238E27FC236}">
                <a16:creationId xmlns:a16="http://schemas.microsoft.com/office/drawing/2014/main" id="{4C3028A8-3767-439D-B3C3-5512DCDF49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
            <a:ext cx="9144000" cy="6629400"/>
          </a:xfrm>
          <a:prstGeom prst="rect">
            <a:avLst/>
          </a:prstGeom>
        </p:spPr>
      </p:pic>
      <p:sp>
        <p:nvSpPr>
          <p:cNvPr id="2" name="Text Placeholder 1"/>
          <p:cNvSpPr>
            <a:spLocks noGrp="1"/>
          </p:cNvSpPr>
          <p:nvPr>
            <p:ph type="body" sz="quarter" idx="10"/>
          </p:nvPr>
        </p:nvSpPr>
        <p:spPr/>
        <p:txBody>
          <a:bodyPr/>
          <a:lstStyle/>
          <a:p>
            <a:r>
              <a:rPr lang="sv-SE" dirty="0"/>
              <a:t>Silver bowl, from a tomb at Ur, circa 2500 BC</a:t>
            </a:r>
            <a:endParaRPr lang="en-US" dirty="0"/>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spTree>
    <p:extLst>
      <p:ext uri="{BB962C8B-B14F-4D97-AF65-F5344CB8AC3E}">
        <p14:creationId xmlns:p14="http://schemas.microsoft.com/office/powerpoint/2010/main" val="10510033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gold coin&#10;&#10;Description automatically generated">
            <a:extLst>
              <a:ext uri="{FF2B5EF4-FFF2-40B4-BE49-F238E27FC236}">
                <a16:creationId xmlns:a16="http://schemas.microsoft.com/office/drawing/2014/main" id="{DD3FEBC6-912E-4575-A471-533A7653CDB3}"/>
              </a:ext>
            </a:extLst>
          </p:cNvPr>
          <p:cNvPicPr>
            <a:picLocks noChangeAspect="1"/>
          </p:cNvPicPr>
          <p:nvPr/>
        </p:nvPicPr>
        <p:blipFill rotWithShape="1">
          <a:blip r:embed="rId3">
            <a:extLst>
              <a:ext uri="{28A0092B-C50C-407E-A947-70E740481C1C}">
                <a14:useLocalDpi xmlns:a14="http://schemas.microsoft.com/office/drawing/2010/main" val="0"/>
              </a:ext>
            </a:extLst>
          </a:blip>
          <a:srcRect b="3786"/>
          <a:stretch/>
        </p:blipFill>
        <p:spPr>
          <a:xfrm>
            <a:off x="532384" y="-1"/>
            <a:ext cx="8097266" cy="6858001"/>
          </a:xfrm>
          <a:prstGeom prst="rect">
            <a:avLst/>
          </a:prstGeom>
        </p:spPr>
      </p:pic>
      <p:sp>
        <p:nvSpPr>
          <p:cNvPr id="2" name="Text Placeholder 1"/>
          <p:cNvSpPr>
            <a:spLocks noGrp="1"/>
          </p:cNvSpPr>
          <p:nvPr>
            <p:ph type="body" sz="quarter" idx="10"/>
          </p:nvPr>
        </p:nvSpPr>
        <p:spPr/>
        <p:txBody>
          <a:bodyPr/>
          <a:lstStyle/>
          <a:p>
            <a:r>
              <a:rPr lang="en-US" dirty="0"/>
              <a:t>Gold bowl with the name of general </a:t>
            </a:r>
            <a:r>
              <a:rPr lang="en-US" dirty="0" err="1"/>
              <a:t>Djehouty</a:t>
            </a:r>
            <a:r>
              <a:rPr lang="en-US" dirty="0"/>
              <a:t>, from Egypt, circa 1450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spTree>
    <p:extLst>
      <p:ext uri="{BB962C8B-B14F-4D97-AF65-F5344CB8AC3E}">
        <p14:creationId xmlns:p14="http://schemas.microsoft.com/office/powerpoint/2010/main" val="374024796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Gold beaker with bulls, 5th–4th century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pic>
        <p:nvPicPr>
          <p:cNvPr id="7170" name="Picture 2" descr="C:\Users\Kris\Documents\Bolen\PCB size\19 Persia-pcb\Reza Abbasi Museum\Beaker with bulls, gold, 5th-4th c BC, tb0514183686.jpg"/>
          <p:cNvPicPr>
            <a:picLocks noChangeAspect="1" noChangeArrowheads="1"/>
          </p:cNvPicPr>
          <p:nvPr/>
        </p:nvPicPr>
        <p:blipFill rotWithShape="1">
          <a:blip r:embed="rId3">
            <a:extLst>
              <a:ext uri="{28A0092B-C50C-407E-A947-70E740481C1C}">
                <a14:useLocalDpi xmlns:a14="http://schemas.microsoft.com/office/drawing/2010/main" val="0"/>
              </a:ext>
            </a:extLst>
          </a:blip>
          <a:srcRect l="3516"/>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046024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19 Persia-pcb\Ecbatana Museum\Small bowl, cast bronze, 1st millennium BC, tb0510182961.jpg"/>
          <p:cNvPicPr>
            <a:picLocks noChangeAspect="1" noChangeArrowheads="1"/>
          </p:cNvPicPr>
          <p:nvPr/>
        </p:nvPicPr>
        <p:blipFill rotWithShape="1">
          <a:blip r:embed="rId3">
            <a:extLst>
              <a:ext uri="{28A0092B-C50C-407E-A947-70E740481C1C}">
                <a14:useLocalDpi xmlns:a14="http://schemas.microsoft.com/office/drawing/2010/main" val="0"/>
              </a:ext>
            </a:extLst>
          </a:blip>
          <a:srcRect t="1914" b="1935"/>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Small bowl of cast bronze, from Ecbatana, 1st millennium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spTree>
    <p:extLst>
      <p:ext uri="{BB962C8B-B14F-4D97-AF65-F5344CB8AC3E}">
        <p14:creationId xmlns:p14="http://schemas.microsoft.com/office/powerpoint/2010/main" val="37089537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bowl, from </a:t>
            </a:r>
            <a:r>
              <a:rPr lang="en-US" dirty="0" err="1"/>
              <a:t>Lorestan</a:t>
            </a:r>
            <a:r>
              <a:rPr lang="en-US" dirty="0"/>
              <a:t>, 1st millennium BC</a:t>
            </a:r>
          </a:p>
        </p:txBody>
      </p:sp>
      <p:sp>
        <p:nvSpPr>
          <p:cNvPr id="3" name="Text Placeholder 2"/>
          <p:cNvSpPr>
            <a:spLocks noGrp="1"/>
          </p:cNvSpPr>
          <p:nvPr>
            <p:ph type="body" sz="quarter" idx="12"/>
          </p:nvPr>
        </p:nvSpPr>
        <p:spPr/>
        <p:txBody>
          <a:bodyPr/>
          <a:lstStyle/>
          <a:p>
            <a:r>
              <a:rPr lang="en-US" dirty="0"/>
              <a:t>8:10</a:t>
            </a:r>
          </a:p>
        </p:txBody>
      </p:sp>
      <p:sp>
        <p:nvSpPr>
          <p:cNvPr id="4" name="Title 3"/>
          <p:cNvSpPr>
            <a:spLocks noGrp="1"/>
          </p:cNvSpPr>
          <p:nvPr>
            <p:ph type="title"/>
          </p:nvPr>
        </p:nvSpPr>
        <p:spPr/>
        <p:txBody>
          <a:bodyPr/>
          <a:lstStyle/>
          <a:p>
            <a:r>
              <a:rPr lang="en-US" dirty="0"/>
              <a:t>Joram brought with him vessels of silver, and vessels of gold, and vessels of bronze</a:t>
            </a:r>
          </a:p>
        </p:txBody>
      </p:sp>
      <p:pic>
        <p:nvPicPr>
          <p:cNvPr id="9218" name="Picture 2" descr="C:\Users\Kris\Documents\Bolen\PCB size\19 Persia-pcb\National Museum of Iran\Vessel, bronze, from Lorestan, 1st millennium BC, tb05141839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0713"/>
            <a:ext cx="9144000" cy="5614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35812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Todd Sites\0 Jordan sr\Moab and Edom\Arnon River view to southeast2.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Todd Sites\0 Jordan sr\Moab and Edom\Dhiban tell from west.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Todd Sites\0 Jordan sr\Moab and Edom\Kerak Castle from southwest2.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8 Syria and Lebanon\_sr\misc\Bardoni River at Zahleh, mat01129.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1451</TotalTime>
  <Words>15026</Words>
  <Application>Microsoft Office PowerPoint</Application>
  <PresentationFormat>On-screen Show (4:3)</PresentationFormat>
  <Paragraphs>1060</Paragraphs>
  <Slides>135</Slides>
  <Notes>135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135</vt:i4>
      </vt:variant>
    </vt:vector>
  </HeadingPairs>
  <TitlesOfParts>
    <vt:vector size="139" baseType="lpstr">
      <vt:lpstr>Arial</vt:lpstr>
      <vt:lpstr>Calibri</vt:lpstr>
      <vt:lpstr>Times New Roman</vt:lpstr>
      <vt:lpstr>PhotoCompanion</vt:lpstr>
      <vt:lpstr>2 Samuel 8</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After this, David defeated the Philistines and subdued them</vt:lpstr>
      <vt:lpstr>David took Metheg-ammah out of the hand of the Philistines</vt:lpstr>
      <vt:lpstr>David took Metheg-ammah out of the hand of the Philistines</vt:lpstr>
      <vt:lpstr>He defeated Moab</vt:lpstr>
      <vt:lpstr>He defeated Moab</vt:lpstr>
      <vt:lpstr>He defeated Moab</vt:lpstr>
      <vt:lpstr>He defeated Moab</vt:lpstr>
      <vt:lpstr>He defeated Moab</vt:lpstr>
      <vt:lpstr>He defeated Moab</vt:lpstr>
      <vt:lpstr>He defeated Moab</vt:lpstr>
      <vt:lpstr>He defeated Moab</vt:lpstr>
      <vt:lpstr>He defeated Moab</vt:lpstr>
      <vt:lpstr>He defeated Moab</vt:lpstr>
      <vt:lpstr>He defeated Moab</vt:lpstr>
      <vt:lpstr>He defeated Moab</vt:lpstr>
      <vt:lpstr>He defeated Moab</vt:lpstr>
      <vt:lpstr>He defeated Moab</vt:lpstr>
      <vt:lpstr>He defeated Moab and measured them with the line, making them to lie down on the ground</vt:lpstr>
      <vt:lpstr>He defeated Moab and measured them with the line, making them to lie down on the ground</vt:lpstr>
      <vt:lpstr>He measured two lines to put to death, and one full line to keep alive</vt:lpstr>
      <vt:lpstr>He measured two lines to put to death, and one full line to keep alive</vt:lpstr>
      <vt:lpstr>And the Moabites became servants to David and brought tribute</vt:lpstr>
      <vt:lpstr>And the Moabites became servants to David and brought tribute</vt:lpstr>
      <vt:lpstr>And the Moabites became servants to David and brought tribute</vt:lpstr>
      <vt:lpstr>And the Moabites became servants to David and brought tribute</vt:lpstr>
      <vt:lpstr>And the Moabites became servants to David and brought tribute</vt:lpstr>
      <vt:lpstr>And the Moabites became servants to David and brought tribute</vt:lpstr>
      <vt:lpstr>David also struck Hadadezer the son of Rehob, king of Zobah</vt:lpstr>
      <vt:lpstr>David also struck Hadadezer the son of Rehob, king of Zobah</vt:lpstr>
      <vt:lpstr>David also struck Hadadezer the son of Rehob, king of Zobah</vt:lpstr>
      <vt:lpstr>As he went to restore his power at the River Euphrates</vt:lpstr>
      <vt:lpstr>As he went to restore his power at the River Euphrates</vt:lpstr>
      <vt:lpstr>As he went to restore his power at the River Euphrates</vt:lpstr>
      <vt:lpstr>David took from him 1,700 horsemen</vt:lpstr>
      <vt:lpstr>David took from him 1,700 horsemen</vt:lpstr>
      <vt:lpstr>David took from him 1,700 horsemen</vt:lpstr>
      <vt:lpstr>David took from him 1,700 horsemen</vt:lpstr>
      <vt:lpstr>David took from him 1,700 horsemen</vt:lpstr>
      <vt:lpstr>David took from him 1,700 horsemen</vt:lpstr>
      <vt:lpstr>David took from him 1,700 horsemen and 20,000 foot soldiers</vt:lpstr>
      <vt:lpstr>David took from him 1,700 horsemen and 20,000 foot soldiers</vt:lpstr>
      <vt:lpstr>David took from him 1,700 horsemen and 20,000 foot soldiers</vt:lpstr>
      <vt:lpstr>David hamstrung the chariot horses</vt:lpstr>
      <vt:lpstr>David hamstrung the chariot horses</vt:lpstr>
      <vt:lpstr>David hamstrung the chariot horses</vt:lpstr>
      <vt:lpstr>David hamstrung the chariot horses</vt:lpstr>
      <vt:lpstr>David hamstrung the chariot horses</vt:lpstr>
      <vt:lpstr>But he reserved enough for a hundred chariots</vt:lpstr>
      <vt:lpstr>But he reserved enough for a hundred chariots</vt:lpstr>
      <vt:lpstr>But he reserved enough for a hundred chariots</vt:lpstr>
      <vt:lpstr>When the Arameans of Damascus came to help Hadadezer king of Zobah</vt:lpstr>
      <vt:lpstr>When the Arameans of Damascus came to help Hadadezer king of Zobah</vt:lpstr>
      <vt:lpstr>David struck down 22,000 men of the Arameans</vt:lpstr>
      <vt:lpstr>David struck down 22,000 men of the Arameans</vt:lpstr>
      <vt:lpstr>Then David put garrisons in Aram of Damascus</vt:lpstr>
      <vt:lpstr>Then David put garrisons in Aram of Damascus</vt:lpstr>
      <vt:lpstr>The Arameans became servants to David and brought tribute</vt:lpstr>
      <vt:lpstr>The Arameans became servants to David and brought tribute</vt:lpstr>
      <vt:lpstr>The Arameans became servants to David and brought tribute</vt:lpstr>
      <vt:lpstr>The Arameans became servants to David and brought tribute</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David took the shields of gold carried by the servants of Hadadezer . . . to Jerusalem</vt:lpstr>
      <vt:lpstr>From Betah and Berothai, cities of Hadadezer, King David took a large amount of bronze</vt:lpstr>
      <vt:lpstr>From Betah and Berothai, cities of Hadadezer, King David took a large amount of bronze</vt:lpstr>
      <vt:lpstr>From Betah and Berothai, cities of Hadadezer, King David took a large amount of bronze</vt:lpstr>
      <vt:lpstr>From Betah and Berothai, cities of Hadadezer, King David took a large amount of bronze</vt:lpstr>
      <vt:lpstr>From Betah and Berothai, cities of Hadadezer, King David took a large amount of bronze</vt:lpstr>
      <vt:lpstr>When Toi king of Hamath heard that David had struck the whole army of Hadadezer</vt:lpstr>
      <vt:lpstr>When Toi king of Hamath heard that David had struck the whole army of Hadadezer</vt:lpstr>
      <vt:lpstr>When Toi king of Hamath heard that David had struck the whole army of Hadadezer</vt:lpstr>
      <vt:lpstr>When Toi king of Hamath heard that David had struck the whole army of Hadadezer</vt:lpstr>
      <vt:lpstr>When Toi king of Hamath heard that David had struck the whole army of Hadadezer</vt:lpstr>
      <vt:lpstr>When Toi king of Hamath heard that David had struck the whole army of Hadadezer</vt:lpstr>
      <vt:lpstr>Toi sent Joram his son to King David, to greet him . . . for Hadadezer had been at war with Toi</vt:lpstr>
      <vt:lpstr>Toi sent Joram his son to King David, to greet him . . . for Hadadezer had been at war with Toi</vt:lpstr>
      <vt:lpstr>Joram brought with him vessels of silver, and vessels of gold, and vessels of bronze</vt:lpstr>
      <vt:lpstr>Joram brought with him vessels of silver, and vessels of gold, and vessels of bronze</vt:lpstr>
      <vt:lpstr>Joram brought with him vessels of silver, and vessels of gold, and vessels of bronze</vt:lpstr>
      <vt:lpstr>Joram brought with him vessels of silver, and vessels of gold, and vessels of bronze</vt:lpstr>
      <vt:lpstr>Joram brought with him vessels of silver, and vessels of gold, and vessels of bronze</vt:lpstr>
      <vt:lpstr>Joram brought with him vessels of silver, and vessels of gold, and vessels of bronze</vt:lpstr>
      <vt:lpstr>Joram brought with him vessels of silver, and vessels of gold, and vessels of bronze</vt:lpstr>
      <vt:lpstr>David dedicated these things to Yahweh</vt:lpstr>
      <vt:lpstr>From all the nations he subdued: Edom</vt:lpstr>
      <vt:lpstr>From all the nations he subdued: Edom, Moab</vt:lpstr>
      <vt:lpstr>From all the nations he subdued: Edom, Moab, the Ammonites</vt:lpstr>
      <vt:lpstr>From all the nations he subdued: Edom, Moab, the Ammonites, the Philistines</vt:lpstr>
      <vt:lpstr>From all the nations he subdued: Edom, Moab, the Ammonites, the Philistines</vt:lpstr>
      <vt:lpstr>From all the nations he subdued: Edom, Moab, the Ammonites, the Philistines, Amalek</vt:lpstr>
      <vt:lpstr>Along with the spoil of Hadadezer, son of Rehob, king of Zobah</vt:lpstr>
      <vt:lpstr>David made a name for himself when he killed 18,000 Edomites in the Valley of Salt</vt:lpstr>
      <vt:lpstr>David made a name for himself when he killed 18,000 Edomites in the Valley of Salt</vt:lpstr>
      <vt:lpstr>David made a name for himself when he killed 18,000 Edomites in the Valley of Salt</vt:lpstr>
      <vt:lpstr>David made a name for himself when he killed 18,000 Edomites in the Valley of Salt</vt:lpstr>
      <vt:lpstr>David made a name for himself when he killed 18,000 Edomites in the Valley of Salt</vt:lpstr>
      <vt:lpstr>David made a name for himself when he killed 18,000 Edomites in the Valley of Salt</vt:lpstr>
      <vt:lpstr>In all Edom he placed garrisons</vt:lpstr>
      <vt:lpstr>In all Edom he placed garrisons</vt:lpstr>
      <vt:lpstr>And all the Edomites became servants to David</vt:lpstr>
      <vt:lpstr>And all the Edomites became servants to David</vt:lpstr>
      <vt:lpstr>And all the Edomites became servants to David</vt:lpstr>
      <vt:lpstr>And all the Edomites became servants to David</vt:lpstr>
      <vt:lpstr>And all the Edomites became servants to David</vt:lpstr>
      <vt:lpstr>And all the Edomites became servants to David</vt:lpstr>
      <vt:lpstr>David reigned over all Israel; and David executed justice and righteousness for all his people</vt:lpstr>
      <vt:lpstr>And Joab the son of Zeruiah was over the army</vt:lpstr>
      <vt:lpstr>And Joab the son of Zeruiah was over the army</vt:lpstr>
      <vt:lpstr>Jehoshaphat the son of Ahilud was the recorder</vt:lpstr>
      <vt:lpstr>Zadok the son of Ahitub and Ahimelech the son of Abiathar were priests</vt:lpstr>
      <vt:lpstr>Zadok the son of Ahitub and Ahimelech the son of Abiathar were priests</vt:lpstr>
      <vt:lpstr>Seraiah was the scribe</vt:lpstr>
      <vt:lpstr>Seraiah was the scribe</vt:lpstr>
      <vt:lpstr>Seraiah was the scribe</vt:lpstr>
      <vt:lpstr>Seraiah was the scribe</vt:lpstr>
      <vt:lpstr>Seraiah was the scribe</vt:lpstr>
      <vt:lpstr>Benaiah the son of Jehoiada was over the Cherethites and the Pelethites</vt:lpstr>
      <vt:lpstr>David’s sons were ministers</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8, Photo Companion to the Bible</dc:title>
  <dc:subject>Photo Companion to the Bible</dc:subject>
  <dc:creator>BiblePlaces.com</dc:creator>
  <cp:lastModifiedBy>Todd Bolen</cp:lastModifiedBy>
  <cp:revision>139</cp:revision>
  <dcterms:created xsi:type="dcterms:W3CDTF">2020-04-07T20:32:00Z</dcterms:created>
  <dcterms:modified xsi:type="dcterms:W3CDTF">2022-05-10T18:38:29Z</dcterms:modified>
</cp:coreProperties>
</file>